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55"/>
  </p:notesMasterIdLst>
  <p:sldIdLst>
    <p:sldId id="256" r:id="rId4"/>
    <p:sldId id="306" r:id="rId5"/>
    <p:sldId id="514" r:id="rId6"/>
    <p:sldId id="515" r:id="rId7"/>
    <p:sldId id="516" r:id="rId8"/>
    <p:sldId id="511" r:id="rId9"/>
    <p:sldId id="499" r:id="rId10"/>
    <p:sldId id="500" r:id="rId11"/>
    <p:sldId id="501" r:id="rId12"/>
    <p:sldId id="502" r:id="rId13"/>
    <p:sldId id="503" r:id="rId14"/>
    <p:sldId id="465" r:id="rId15"/>
    <p:sldId id="512" r:id="rId16"/>
    <p:sldId id="498" r:id="rId17"/>
    <p:sldId id="497" r:id="rId18"/>
    <p:sldId id="513" r:id="rId19"/>
    <p:sldId id="490" r:id="rId20"/>
    <p:sldId id="489" r:id="rId21"/>
    <p:sldId id="504" r:id="rId22"/>
    <p:sldId id="492" r:id="rId23"/>
    <p:sldId id="493" r:id="rId24"/>
    <p:sldId id="491" r:id="rId25"/>
    <p:sldId id="483" r:id="rId26"/>
    <p:sldId id="524" r:id="rId27"/>
    <p:sldId id="466" r:id="rId28"/>
    <p:sldId id="422" r:id="rId29"/>
    <p:sldId id="520" r:id="rId30"/>
    <p:sldId id="523" r:id="rId31"/>
    <p:sldId id="522" r:id="rId32"/>
    <p:sldId id="521" r:id="rId33"/>
    <p:sldId id="517" r:id="rId34"/>
    <p:sldId id="519" r:id="rId35"/>
    <p:sldId id="518" r:id="rId36"/>
    <p:sldId id="506" r:id="rId37"/>
    <p:sldId id="505" r:id="rId38"/>
    <p:sldId id="467" r:id="rId39"/>
    <p:sldId id="469" r:id="rId40"/>
    <p:sldId id="508" r:id="rId41"/>
    <p:sldId id="509" r:id="rId42"/>
    <p:sldId id="510" r:id="rId43"/>
    <p:sldId id="507" r:id="rId44"/>
    <p:sldId id="496" r:id="rId45"/>
    <p:sldId id="495" r:id="rId46"/>
    <p:sldId id="494" r:id="rId47"/>
    <p:sldId id="488" r:id="rId48"/>
    <p:sldId id="283" r:id="rId49"/>
    <p:sldId id="420" r:id="rId50"/>
    <p:sldId id="368" r:id="rId51"/>
    <p:sldId id="287" r:id="rId52"/>
    <p:sldId id="421" r:id="rId53"/>
    <p:sldId id="485" r:id="rId54"/>
  </p:sldIdLst>
  <p:sldSz cx="12188825" cy="6858000"/>
  <p:notesSz cx="6858000" cy="9144000"/>
  <p:embeddedFontLst>
    <p:embeddedFont>
      <p:font typeface="Calibri" panose="020F0502020204030204" pitchFamily="34" charset="0"/>
      <p:regular r:id="rId56"/>
      <p:bold r:id="rId57"/>
      <p:italic r:id="rId58"/>
      <p:boldItalic r:id="rId59"/>
    </p:embeddedFont>
    <p:embeddedFont>
      <p:font typeface="Merriweather Sans" pitchFamily="2" charset="77"/>
      <p:regular r:id="rId60"/>
      <p:bold r:id="rId61"/>
      <p:italic r:id="rId62"/>
      <p:boldItalic r:id="rId63"/>
    </p:embeddedFont>
    <p:embeddedFont>
      <p:font typeface="Poppins Medium" panose="020B0604020202020204" pitchFamily="34" charset="0"/>
      <p:regular r:id="rId64"/>
      <p:bold r:id="rId65"/>
      <p:italic r:id="rId66"/>
      <p:boldItalic r:id="rId67"/>
    </p:embeddedFont>
    <p:embeddedFont>
      <p:font typeface="Roboto" panose="02000000000000000000" pitchFamily="2" charset="0"/>
      <p:regular r:id="rId68"/>
      <p:bold r:id="rId69"/>
      <p:italic r:id="rId70"/>
      <p:boldItalic r:id="rId71"/>
    </p:embeddedFont>
    <p:embeddedFont>
      <p:font typeface="Roboto Light" panose="02000000000000000000" pitchFamily="2" charset="0"/>
      <p:regular r:id="rId72"/>
      <p:bold r:id="rId73"/>
      <p:italic r:id="rId74"/>
      <p:boldItalic r:id="rId75"/>
    </p:embeddedFont>
    <p:embeddedFont>
      <p:font typeface="Roboto Medium"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5F1"/>
    <a:srgbClr val="D9EAD3"/>
    <a:srgbClr val="FFF2CC"/>
    <a:srgbClr val="C9DAF8"/>
    <a:srgbClr val="4DE354"/>
    <a:srgbClr val="CCFFCC"/>
    <a:srgbClr val="FFFAB2"/>
    <a:srgbClr val="FFFFFF"/>
    <a:srgbClr val="FFC161"/>
    <a:srgbClr val="FFE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51"/>
    <p:restoredTop sz="63497"/>
  </p:normalViewPr>
  <p:slideViewPr>
    <p:cSldViewPr snapToGrid="0">
      <p:cViewPr varScale="1">
        <p:scale>
          <a:sx n="134" d="100"/>
          <a:sy n="134" d="100"/>
        </p:scale>
        <p:origin x="264" y="176"/>
      </p:cViewPr>
      <p:guideLst>
        <p:guide orient="horz" pos="2160"/>
        <p:guide pos="3839"/>
        <p:guide orient="horz" pos="3945"/>
      </p:guideLst>
    </p:cSldViewPr>
  </p:slideViewPr>
  <p:notesTextViewPr>
    <p:cViewPr>
      <p:scale>
        <a:sx n="1" d="1"/>
        <a:sy n="1" d="1"/>
      </p:scale>
      <p:origin x="0" y="-144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2.xml"/><Relationship Id="rId61" Type="http://schemas.openxmlformats.org/officeDocument/2006/relationships/font" Target="fonts/font6.fntdata"/><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7.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4.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I'm Charles Wilson, Cybersecurity Engineering Technical Fellow at Motional, responsible for cybersecurity development lifecycle practice.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This presentation will cover the AVCDL’s cybersecurity requirements taxonomy.</a:t>
            </a:r>
            <a:endParaRPr sz="1400" dirty="0">
              <a:latin typeface="Calibri" panose="020F0502020204030204" pitchFamily="34" charset="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Let's start by talking about cybersecurity control points.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Here we have two entities. A and B.</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They represent arbitrary entities which communicate, store and process cybersecurity-relevant data.</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Let’s consider where we would apply cybersecurity controls.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 first place is in the data channel, where we apply controls to address data in motion.</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We think about these things all the time when we talk about TLS or FTPS or other security-oriented protocols.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 second place of control that we have is for data storage. This is data at rest.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Here we're thinking about controls applied either through an access control list type system or using mechanisms such as cryptography.</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Finally, we're going to address about data in use.</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That’s when you have sensitive information that is being processed.</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How do you address that?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When we bring all these three together, we can see that we are covering the lifetime of the data.</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Now let's look in more detail at the assets classes that fall into these three categories.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4283040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enumerate the asset classes for the different states that we have for </a:t>
            </a:r>
            <a:r>
              <a:rPr lang="en-US" sz="1400" b="1" dirty="0">
                <a:solidFill>
                  <a:srgbClr val="1D1C1D"/>
                </a:solidFill>
                <a:effectLst/>
                <a:latin typeface="Arial" panose="020B0604020202020204" pitchFamily="34" charset="0"/>
              </a:rPr>
              <a:t>data at rest</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data in motion </a:t>
            </a:r>
            <a:r>
              <a:rPr lang="en-US" sz="1400" dirty="0">
                <a:solidFill>
                  <a:srgbClr val="1D1C1D"/>
                </a:solidFill>
                <a:effectLst/>
                <a:latin typeface="Arial" panose="020B0604020202020204" pitchFamily="34" charset="0"/>
              </a:rPr>
              <a:t>and </a:t>
            </a:r>
            <a:r>
              <a:rPr lang="en-US" sz="1400" b="1" dirty="0">
                <a:solidFill>
                  <a:srgbClr val="1D1C1D"/>
                </a:solidFill>
                <a:effectLst/>
                <a:latin typeface="Arial" panose="020B0604020202020204" pitchFamily="34" charset="0"/>
              </a:rPr>
              <a:t>data and use</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Our first class within data at rest is executables.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That is, any binary data which may run on the system.</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includes software and firmware.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Basically, anything which has a binary representation which can be interpreted as a set of instructions for the system.</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Next is configuration data.</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is the data used to establish the personality of the system.</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One could consider this the metadata that gives personality to the executables.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is structured data or databases.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is data in a structured format and it's typically managed by specialized database engines.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Next, we have unstructured data.</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is any data store not handled as a database, so binary data files fall into this class, as do plain text files.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System credentials are something which we consider specifically because of their cybersecurity-relevance and sensitivity.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is data intended to be used to establish and maintain the identity of an entity.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Finally, we have log files.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data is used to record system events specifically here, we're referring to either a data log or an audit log.</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We tend to care more about audit logs within the realm of cybersecurity because of the sensitivity of the data.</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For data in motion, we're going to think about either PII, that is personally identifiable information because of its intrinsic sensitivity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also, more generally packets themselves.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the data units being used to carry messages with data in transit.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Finally, for in use data, we're going to consider computer memory.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 we have data actively available within executing systems.</a:t>
            </a:r>
          </a:p>
        </p:txBody>
      </p:sp>
    </p:spTree>
    <p:extLst>
      <p:ext uri="{BB962C8B-B14F-4D97-AF65-F5344CB8AC3E}">
        <p14:creationId xmlns:p14="http://schemas.microsoft.com/office/powerpoint/2010/main" val="2766833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take a look at cybersecurity properties.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the characteristics of the assets that we wish to ensure are maintained.</a:t>
            </a:r>
          </a:p>
        </p:txBody>
      </p:sp>
    </p:spTree>
    <p:extLst>
      <p:ext uri="{BB962C8B-B14F-4D97-AF65-F5344CB8AC3E}">
        <p14:creationId xmlns:p14="http://schemas.microsoft.com/office/powerpoint/2010/main" val="287804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can't talk about cybersecurity properties without bringing up the CIA.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triad of properties has existed for a very, very long time.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comprised of the properties of confidentiality, integrity and availability.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although the CIA tends to held up as the gold standard, it's not and has never been universally accepted as the only basis for cybersecurity properties.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take a quick look at a timeline that shows this.</a:t>
            </a:r>
          </a:p>
        </p:txBody>
      </p:sp>
    </p:spTree>
    <p:extLst>
      <p:ext uri="{BB962C8B-B14F-4D97-AF65-F5344CB8AC3E}">
        <p14:creationId xmlns:p14="http://schemas.microsoft.com/office/powerpoint/2010/main" val="1949267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people talk about the CIA and want to mention where it comes from,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 point to a document that was written by Saltzer and Schroeder in 1975 entitled, The Protection of Information in Computer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this is by no means the first time that anyone had spoken about the properties of confidentiality, integrity and availability.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go all the way back through documents that you see here by Conway Maxwell and Morgan in 1971 and back further to documents by Ware in 1967.</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then finally to a document titled On Distributed Communication: Security, Secrecy, and Tamper-free considerations by Baran in 1964, a full 11 years before Saltzer and Schroeder paper.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Throughout this period, there's a conversation going on as to what these things mean.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by the time we get to 1975 we more or less settle on those three.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1983, when the Department of Defense released the Trusted Computer Systems Evaluation Criteria known as The Orange Book,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 didn't think that it was significant to put in a reference to the CIA model which makes one wonder.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it’s not until 2002 that definitions for CIA show up in the United States Federal Register.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from Saltzman and Schroeder until we get to the seminal Microsoft Security Development Lifecycle book in 2006,</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number of sources, either Parker or Firesmith or Jurjens or Mead and Hough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bring up that the CIA model itself is not sufficient to represent all the cybersecurity properties we need to consider.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even the Microsoft SDL introduces STRIDE as an alternative to the use of CIA as the property set.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I'm not going to cover STRIDE in this discussion or why I don't think that it’s a good replacement for the CIA. That discussion will be covered in the threat modeling training material.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to appreciate that even after Microsoft’s SDL and the introduction of STRIDE, the conversations on replacing the CIA or extending the CIA continued.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in 2007 with Calderon and Marta discussed a possible taxonomy of 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as late as 2019 with Yu’s paper, Distributed Immutable Ephemeral - New Paradigms for the Next Era of Security have carried on the discussion.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two documents that I think are worth looking at in the context of extending the CIA are going to be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1984 ISO/OSI document also called X.800</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2001 NIST SP 800-33.</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SP 800-33, entitled Underlying Technical Models for Information Technology Security gives us probably our best insight into what an extended set of properties might be.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look at that now.</a:t>
            </a:r>
          </a:p>
        </p:txBody>
      </p:sp>
    </p:spTree>
    <p:extLst>
      <p:ext uri="{BB962C8B-B14F-4D97-AF65-F5344CB8AC3E}">
        <p14:creationId xmlns:p14="http://schemas.microsoft.com/office/powerpoint/2010/main" val="257078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here's the model for security services that NIST developed in SP 800-33.</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the user on the left. The user could be a process or a person.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 the right, we have the resource of interest.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Between the two are a bunch of activities that mediate the interaction between the user and the resource.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think about this in the context of the CIA,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confidentiality, we have the activity at the top labeled transaction privacy,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integrity, we have proof of wholeness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for availability, we could map that to the access control enforcement to make sure that you can actually get at the thing you want to get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even after we do that, we have activities not covered by the CIA, but considered necessary.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We've got non-repudiation.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that actions that happen are attested to.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authentication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authorization,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we have audit so that you can go back and see what actually happened.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two additional activities which are sort of supervisory.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is to restore the secure state and the other is intrusion detection.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Those are less property and more control aspects of the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take this and consider how this can inform a larger set of cybersecurity properties.</a:t>
            </a:r>
          </a:p>
        </p:txBody>
      </p:sp>
    </p:spTree>
    <p:extLst>
      <p:ext uri="{BB962C8B-B14F-4D97-AF65-F5344CB8AC3E}">
        <p14:creationId xmlns:p14="http://schemas.microsoft.com/office/powerpoint/2010/main" val="1228973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Returning again to our CIA triad,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question becomes, is this the best way to think about these three cybersecurity properties and how they relate to each other.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Although it is true that you could argue that they're orthogonal to each other, we can create a different representation for them.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this representation,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still have data at the center of everything, but they're now nested.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Fundamentally, if you can't get at the data, nothing else matters beyond that.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the data doesn't have integrity, again, nothing really matters.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we have confidentiality.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assume that we can use this as a workable model.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take those properties that were talked about in NIST SP 800-33 which are referred to as the extended CIA in the UN R155 document and see how they can extend this model.</a:t>
            </a:r>
          </a:p>
        </p:txBody>
      </p:sp>
    </p:spTree>
    <p:extLst>
      <p:ext uri="{BB962C8B-B14F-4D97-AF65-F5344CB8AC3E}">
        <p14:creationId xmlns:p14="http://schemas.microsoft.com/office/powerpoint/2010/main" val="865686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Returning again to our CIA triad,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question becomes, is this the best way to think about these three cybersecurity properties and how they relate to each other.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it is true that you could argue that they're orthogonal to each other, we can create a different representation for them.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this representation,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still have data at the center of everything, but they're now nested.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Fundamentally, if you can't get at the data, nothing else matters beyond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the data doesn't have integrity, even if we can access it, it’s useless.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we have confidentiality. If we have known good data, but can’t keep others from seeing it, we have a problem.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assume that we can use this as a workable model.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take those properties that were talked about in NIST SP 800-33 which are referred to as the extended CIA in the UN R155 document and see how they can extend this model.</a:t>
            </a:r>
          </a:p>
        </p:txBody>
      </p:sp>
    </p:spTree>
    <p:extLst>
      <p:ext uri="{BB962C8B-B14F-4D97-AF65-F5344CB8AC3E}">
        <p14:creationId xmlns:p14="http://schemas.microsoft.com/office/powerpoint/2010/main" val="122460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here's the extended CIA using the terminology from UN R155.</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 form a set of concentric rings and they constrain the CIA, with each new layer being dependent upon the previous.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look at each of the properties and give them more formal definitions.</a:t>
            </a:r>
          </a:p>
        </p:txBody>
      </p:sp>
    </p:spTree>
    <p:extLst>
      <p:ext uri="{BB962C8B-B14F-4D97-AF65-F5344CB8AC3E}">
        <p14:creationId xmlns:p14="http://schemas.microsoft.com/office/powerpoint/2010/main" val="4190127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So here are the cybersecurity properties.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Note that these are listed in the order provided by UN R155 and not the order shown in the model.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When we pull them all together, there are seven of them.</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Confidentiality	disclosure of information</a:t>
            </a:r>
          </a:p>
          <a:p>
            <a:pPr marL="0" lvl="0" indent="0" algn="l" rtl="0">
              <a:spcBef>
                <a:spcPts val="0"/>
              </a:spcBef>
              <a:spcAft>
                <a:spcPts val="0"/>
              </a:spcAft>
              <a:buNone/>
            </a:pPr>
            <a:r>
              <a:rPr lang="en-US" sz="1400" dirty="0">
                <a:solidFill>
                  <a:srgbClr val="1D1C1D"/>
                </a:solidFill>
                <a:effectLst/>
                <a:latin typeface="Arial" panose="020B0604020202020204" pitchFamily="34" charset="0"/>
              </a:rPr>
              <a:t>Integrity		data accuracy and completeness</a:t>
            </a:r>
          </a:p>
          <a:p>
            <a:pPr marL="0" lvl="0" indent="0" algn="l" rtl="0">
              <a:spcBef>
                <a:spcPts val="0"/>
              </a:spcBef>
              <a:spcAft>
                <a:spcPts val="0"/>
              </a:spcAft>
              <a:buNone/>
            </a:pPr>
            <a:r>
              <a:rPr lang="en-US" sz="1400" dirty="0">
                <a:solidFill>
                  <a:srgbClr val="1D1C1D"/>
                </a:solidFill>
                <a:effectLst/>
                <a:latin typeface="Arial" panose="020B0604020202020204" pitchFamily="34" charset="0"/>
              </a:rPr>
              <a:t>Availability		on-demand access to a resource</a:t>
            </a:r>
          </a:p>
          <a:p>
            <a:pPr marL="0" lvl="0" indent="0" algn="l" rtl="0">
              <a:spcBef>
                <a:spcPts val="0"/>
              </a:spcBef>
              <a:spcAft>
                <a:spcPts val="0"/>
              </a:spcAft>
              <a:buNone/>
            </a:pPr>
            <a:r>
              <a:rPr lang="en-US" sz="1400" dirty="0">
                <a:solidFill>
                  <a:srgbClr val="1D1C1D"/>
                </a:solidFill>
                <a:effectLst/>
                <a:latin typeface="Arial" panose="020B0604020202020204" pitchFamily="34" charset="0"/>
              </a:rPr>
              <a:t>Non-repudiation	denial of action taken or failure to acknowledge request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basically, you acknowledge that you did what you did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Authenticity		identity of the entity</a:t>
            </a:r>
          </a:p>
          <a:p>
            <a:pPr marL="0" lvl="0" indent="0" algn="l" rtl="0">
              <a:spcBef>
                <a:spcPts val="0"/>
              </a:spcBef>
              <a:spcAft>
                <a:spcPts val="0"/>
              </a:spcAft>
              <a:buNone/>
            </a:pPr>
            <a:r>
              <a:rPr lang="en-US" sz="1400" dirty="0">
                <a:solidFill>
                  <a:srgbClr val="1D1C1D"/>
                </a:solidFill>
                <a:effectLst/>
                <a:latin typeface="Arial" panose="020B0604020202020204" pitchFamily="34" charset="0"/>
              </a:rPr>
              <a:t>accountability or audit	system state history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finally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Authorization	entity's intrinsic privilege state</a:t>
            </a:r>
          </a:p>
        </p:txBody>
      </p:sp>
    </p:spTree>
    <p:extLst>
      <p:ext uri="{BB962C8B-B14F-4D97-AF65-F5344CB8AC3E}">
        <p14:creationId xmlns:p14="http://schemas.microsoft.com/office/powerpoint/2010/main" val="3378810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diagram shows the overall AVCDL training path.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you’re taking this training, it’s assumed that you’ve already completed the AVCDL overview 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training covers the taxonomy of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85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All of this theory is wonderful, but let's bring it down to something more concrete.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develop a resource access model that we’ll be using.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have the base of our model.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a requester,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resource owner.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 resource.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request comes in,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resource owner manages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accesses the resource,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returns information to the requester.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a more sophisticated system, we log what's happening.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Since we are dealing with activities which are cybersecurity-relevant, we want to be able to log events for audit purposes.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When we overlay this with a rough model of communication,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see is that we have a request that comes in.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request decomposes as a source, a destination, a payload and some kind of integrity check.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payload represents a command with optional data.</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that command may represent either a read, accessing the data or a write setting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data coming back from that activity is a status and optionally data representing either the value read or confirmation that the activity has taken place.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data represents a payload in a response which, like the request, contains a source and destination and an integrity check.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apply a CIA cybersecurity property set to this model,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see that we’re only be considering the integrity check in terms of integrity,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data, in terms of confidentiality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the channel in terms of availability.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However, if we include the additional properties from the extended CIA property set,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see that the additional touch points into the data,</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Combined with the controls that we can discretely apply,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Becomes far more interesting and significant.</a:t>
            </a:r>
          </a:p>
        </p:txBody>
      </p:sp>
    </p:spTree>
    <p:extLst>
      <p:ext uri="{BB962C8B-B14F-4D97-AF65-F5344CB8AC3E}">
        <p14:creationId xmlns:p14="http://schemas.microsoft.com/office/powerpoint/2010/main" val="770171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this theory is wonderful, but let's bring it down to something more concrete.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develop a resource access model that we’ll be using.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have the base of our model.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requester,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resource owner.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a resource.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request comes in,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resource owner manages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accesses the resource,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returns information to the requester.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a more sophisticated system, we log what's happening.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Since we are dealing with activities which are cybersecurity-relevant, we want to be able to log events for audit purposes.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When we overlay this with a rough model of communication,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see is that we have a request that comes in.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request decomposes as a source, a destination, a payload and some kind of integrity check.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payload represents a command with optional data.</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that command may represent either a read, accessing the data or a write setting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data coming back from that activity is a status and optionally data representing either the value read or confirmation that the activity has taken place.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data represents a payload in a response which, like the request, contains a source and destination and an integrity check.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apply a CIA cybersecurity property set to this model,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see that we’re only be considering the integrity check in terms of integrity,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data, in terms of confidentiality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the channel in terms of availability.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However, if we include the additional properties from the extended CIA property set,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see that the additional touch points into the data,</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Combined with the controls that we can discretely apply,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Becomes far more interesting and significant.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517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this theory is wonderful, but let's bring it down to something more concrete.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develop a resource access model that we’ll be using.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have the base of our model.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requester,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resource owner.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a resource.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request comes in,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resource owner manages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accesses the resource,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returns information to the requester.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a more sophisticated system, we log what's happening.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Since we are dealing with activities which are cybersecurity-relevant, we want to be able to log events for audit purposes.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we overlay this with a rough model of communication,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 see is that we have a request that comes in.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request decomposes as a source, a destination, a payload and some kind of integrity check.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payload represents a command with optional data.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that command may represent either a read, accessing the data or a write setting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data coming back from that activity is a status and optionally data representing either the value read or confirmation that the activity has taken place.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data represents a payload in a response which, like the request, contains a source and destination and an integrity check.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apply a CIA cybersecurity property set to this model,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see that we’re only be considering the integrity check in terms of integrity,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data, in terms of confidentiality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the channel in terms of availability.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However, if we include the additional properties from the extended CIA property set,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see that the additional touch points into the data,</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Combined with the controls that we can discretely apply,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Becomes far more interesting and significant.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5867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this theory is wonderful, but let's bring it down to something more concrete.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develop a resource access model that we’ll be using.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have the base of our model.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requester,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resource owner.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a resource.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request comes in,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resource owner manages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accesses the resource,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returns information to the requester.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a more sophisticated system, we log what's happening.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Since we are dealing with activities which are cybersecurity-relevant, we want to be able to log events for audit purposes.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When we overlay this with a rough model of communication,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see is that we have a request that comes in.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request decomposes as a source, a destination, a payload and some kind of integrity check.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payload represents a command with optional data.</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that command may represent either a read, accessing the data or a write setting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data coming back from that activity is a status and optionally data representing either the value read or confirmation that the activity has taken place.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data represents a payload in a response which, like the request, contains a source and destination and an integrity check.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apply a CIA cybersecurity property set to this model,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see that we’re only be considering the integrity check in terms of integrity,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data, in terms of confidentiality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 channel in terms of availability.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However, if we include the additional properties from the extended CIA property set,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see that the additional touch points into the data,</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Combined with the controls that we can discretely apply,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Becomes far more interesting and significant.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946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this theory is wonderful, but let's bring it down to something more concrete.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develop a resource access model that we’ll be using.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have the base of our model.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requester,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resource owner.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a resource.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request comes in,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resource owner manages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accesses the resource,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returns information to the requester.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a more sophisticated system, we log what's happening.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Since we are dealing with activities which are cybersecurity-relevant, we want to be able to log events for audit purposes.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When we overlay this with a rough model of communication,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see is that we have a request that comes in.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request decomposes as a source, a destination, a payload and some kind of integrity check.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payload represents a command with optional data.</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that command may represent either a read, accessing the data or a write setting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data coming back from that activity is a status and optionally data representing either the value read or confirmation that the activity has taken place.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data represents a payload in a response which, like the request, contains a source and destination and an integrity check.</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apply a CIA cybersecurity property set to this model,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see that we’re only be considering the integrity check in terms of integrity,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data, in terms of confidentiality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the channel in terms of availability.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However, if we include the additional properties from the extended CIA property set,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see that the additional touch points into the data,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Combined with the controls that we can discretely apply,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Becomes far more interesting and significant.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933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we combine the concepts of cybersecurity property and asset,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 end up with a much more sophisticated basis to use when creating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there have been systems proposed which do just this,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defining requirements in terms of properties and assets.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Unfortunately, this leaves a gap.</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look at an example of that gap and then discuss how to address it.</a:t>
            </a:r>
          </a:p>
        </p:txBody>
      </p:sp>
    </p:spTree>
    <p:extLst>
      <p:ext uri="{BB962C8B-B14F-4D97-AF65-F5344CB8AC3E}">
        <p14:creationId xmlns:p14="http://schemas.microsoft.com/office/powerpoint/2010/main" val="3062567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At first blush, the combination of cybersecurity property and asset class seems to be sufficient to be able to dispense requirements.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However, there’s a problem I’ve seen manifest while dealing with real world scenarios tracking down issues in a fairly sophisticated system which used a combination of over-the-air communications, internal ethernet communications, and multiple processes.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Rather than go into that fairly complex situation,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let's talk about a simple one which illustrates the same problem.</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First, we'll start with the base communication case where we just want to send a message from a source to a destination.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can see that here.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have a message and we're going to call the contents of the message a command.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going to go from the source to the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would think that all right, regardless of, of what the source is, what the destination is, what the channel is that we could just look and say here's what the asset that we're dealing with is here's what the cybersecurity properties are, but let's expand it some more.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message may have data associated with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might have more sophisticated communication, where the message has an integrity check for the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is a good thing.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say that the source and destination aren't, as would be easiest to talk about here, just going from one process to another.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What if we have to include a communications channel and we're going to use a protocol over that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have to talk about the fact that in addition to our original source and our destination, we have the source and the destination of the communications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in all likelihood, it's going to have integrity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also not unlikely that our message, wrapped in protocol A is going to be contained in and sent via another channel and it's going to have a wrapper which is protocol B</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that it may have an integrity check on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were to threat model this, we could say yes, between the final source and the final destination we have an integrity check, but we also need one at the intermediary layers.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there's this intrinsic concept of layering going on here where we might want to apply different types of security to each layer.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don't recognize that upfront, we're going to miss the opportunity to be specific about where we apply our controls.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when we go to use threat modeling, in order to assess the design to make sure that the controls are in place, the threat modeling tool will miss these things because they will be masked by a lack of layering. </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7915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At first blush, the combination of cybersecurity property and asset class seems to be sufficient to be able to dispense requirements.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However, there’s a problem I’ve seen manifest while dealing with real world scenarios tracking down issues in a fairly sophisticated system which used a combination of over-the-air communications, internal ethernet communications, and multiple processes.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Rather than go into that fairly complex situation,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talk about a simple one which illustrates the same problem.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First, we'll start with the base communication case where we just want to send a message from a source to a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can see that here.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have a message and we're going to call the contents of the message a command.</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It's going to go from the source to the destination.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Now, we would think that all right, regardless of, of what the source is, what the destination is, what the channel is that we could just look and say here's what the asset that we're dealing with is here's what the cybersecurity properties are, but let's expand it some more.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message may have data associated with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might have more sophisticated communication, where the message has an integrity check for the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is a good thing.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say that the source and destination aren't, as would be easiest to talk about here, just going from one process to another.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What if we have to include a communications channel and we're going to use a protocol over that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have to talk about the fact that in addition to our original source and our destination, we have the source and the destination of the communications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in all likelihood, it's going to have integrity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also not unlikely that our message, wrapped in protocol A is going to be contained in and sent via another channel and it's going to have a wrapper which is protocol B</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that it may have an integrity check on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Each time we add intermediation between the original source and destination, we create the opportunity for multiple problems.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we to only consider the end-to-end aspect, we might have a cybersecurity requirement regarding integrity, giving us a false sense of security.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In reality, each of the source and destination pairs can and should be considered separately.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were to threat model this, we could say yes, between the final source and the final destination we have an integrity check, but we also need one at the intermediary layers.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there's this intrinsic concept of layering going on here where we might want to apply different types of security to each layer.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don't recognize that upfront, we're going to miss the opportunity to be specific about where we apply our controls.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when we go to use threat modeling, in order to assess the design to make sure that the controls are in place, the threat modeling tool will miss these things because they will be masked by a lack of layering. </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440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At first blush, the combination of cybersecurity property and asset class seems to be sufficient to be able to dispense requirements.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However, there’s a problem I’ve seen manifest while dealing with real world scenarios tracking down issues in a fairly sophisticated system which used a combination of over-the-air communications, internal ethernet communications, and multiple processes.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Rather than go into that fairly complex situation,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talk about a simple one which illustrates the same problem.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First, we'll start with the base communication case where we just want to send a message from a source to a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can see that here.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have a message and we're going to call the contents of the message a command.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going to go from the source to the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would think that all right, regardless of, of what the source is, what the destination is, what the channel is that we could just look and say here's what the asset that we're dealing with is here's what the cybersecurity properties are, but let's expand it some more.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 message may have data associated with it.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might have more sophisticated communication, where the message has an integrity check for the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is a good thing.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say that the source and destination aren't, as would be easiest to talk about here, just going from one process to another.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What if we have to include a communications channel and we're going to use a protocol over that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have to talk about the fact that in addition to our original source and our destination, we have the source and the destination of the communications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in all likelihood, it's going to have integrity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also not unlikely that our message, wrapped in protocol A is going to be contained in and sent via another channel and it's going to have a wrapper which is protocol B</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that it may have an integrity check on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Each time we add intermediation between the original source and destination, we create the opportunity for multiple problems.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we to only consider the end-to-end aspect, we might have a cybersecurity requirement regarding integrity, giving us a false sense of security.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In reality, each of the source and destination pairs can and should be considered separately.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were to threat model this, we could say yes, between the final source and the final destination we have an integrity check, but we also need one at the intermediary layers.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there's this intrinsic concept of layering going on here where we might want to apply different types of security to each layer.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don't recognize that upfront, we're going to miss the opportunity to be specific about where we apply our controls.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when we go to use threat modeling, in order to assess the design to make sure that the controls are in place, the threat modeling tool will miss these things because they will be masked by a lack of layering. </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32385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At first blush, the combination of cybersecurity property and asset class seems to be sufficient to be able to dispense requirements.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However, there’s a problem I’ve seen manifest while dealing with real world scenarios tracking down issues in a fairly sophisticated system which used a combination of over-the-air communications, internal ethernet communications, and multiple processes.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Rather than go into that fairly complex situation,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talk about a simple one which illustrates the same problem.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First, we'll start with the base communication case where we just want to send a message from a source to a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can see that here.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have a message and we're going to call the contents of the message a command.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going to go from the source to the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would think that all right, regardless of, of what the source is, what the destination is, what the channel is that we could just look and say here's what the asset that we're dealing with is here's what the cybersecurity properties are, but let's expand it some more.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message may have data associated with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We might have more sophisticated communication, where the message has an integrity check for the data.</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This is a good thing.</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Let's say that the source and destination aren't, as would be easiest to talk about here, just going from one process to another.</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What if we have to include a communications channel and we're going to use a protocol over that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have to talk about the fact that in addition to our original source and our destination, we have the source and the destination of the communications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in all likelihood, it's going to have integrity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also not unlikely that our message, wrapped in protocol A is going to be contained in and sent via another channel and it's going to have a wrapper which is protocol B</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that it may have an integrity check on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Each time we add intermediation between the original source and destination, we create the opportunity for multiple problems.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we to only consider the end-to-end aspect, we might have a cybersecurity requirement regarding integrity, giving us a false sense of security.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In reality, each of the source and destination pairs can and should be considered separately.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were to threat model this, we could say yes, between the final source and the final destination we have an integrity check, but we also need one at the intermediary layers.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there's this intrinsic concept of layering going on here where we might want to apply different types of security to each layer.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don't recognize that upfront, we're going to miss the opportunity to be specific about where we apply our controls.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when we go to use threat modeling, in order to assess the design to make sure that the controls are in place, the threat modeling tool will miss these things because they will be masked by a lack of layering. </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776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state of cyber security requirements today is pretty hit or miss.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Sometimes it hits the target, but usually we’re hard pressed to get close to the mark.</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It's really inconsistent.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What we've ended up with is just a huge pile of very specific requirements that are not attached to the functional requirements, but rather simply are added to the list of functional requirements.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Keep in mind that cybersecurity requirements are nonfunctional.</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They're meant to constrain the functional requirements.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Because of that, they're not going to be constructed in the same way.</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What we'd like to have is a catalog, a library if you will of cybersecurity requirements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that we can pick and choose and attached to these functional requirements.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We also need to have them organized in a far more systematic fashion than we've had in the past.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In order to achieve that goal, let’s start by reviewing the fundamentals of what we're asking of the requirements and where they need to be applied.</a:t>
            </a:r>
          </a:p>
        </p:txBody>
      </p:sp>
    </p:spTree>
    <p:extLst>
      <p:ext uri="{BB962C8B-B14F-4D97-AF65-F5344CB8AC3E}">
        <p14:creationId xmlns:p14="http://schemas.microsoft.com/office/powerpoint/2010/main" val="3408334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At first blush, the combination of cybersecurity property and asset class seems to be sufficient to be able to dispense requirements.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However, there’s a problem I’ve seen manifest while dealing with real world scenarios tracking down issues in a fairly sophisticated system which used a combination of over-the-air communications, internal ethernet communications, and multiple processes.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Rather than go into that fairly complex situation,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talk about a simple one which illustrates the same problem.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First, we'll start with the base communication case where we just want to send a message from a source to a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can see that here.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have a message and we're going to call the contents of the message a command.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going to go from the source to the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would think that all right, regardless of, of what the source is, what the destination is, what the channel is that we could just look and say here's what the asset that we're dealing with is here's what the cybersecurity properties are, but let's expand it some more.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message may have data associated with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might have more sophisticated communication, where the message has an integrity check for the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is a good thing.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say that the source and destination aren't, as would be easiest to talk about here, just going from one process to another.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What if we have to include a communications channel and we're going to use a protocol over that channel?</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Now, we have to talk about the fact that in addition to our original source and our destination, we have the source and the destination of the communications channel.</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in all likelihood, it's going to have integrity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also not unlikely that our message, wrapped in protocol A is going to be contained in and sent via another channel and it's going to have a wrapper which is protocol B</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that it may have an integrity check on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Each time we add intermediation between the original source and destination, we create the opportunity for multiple problems.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we to only consider the end-to-end aspect, we might have a cybersecurity requirement regarding integrity, giving us a false sense of security.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In reality, each of the source and destination pairs can and should be considered separately.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were to threat model this, we could say yes, between the final source and the final destination we have an integrity check, but we also need one at the intermediary layers.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there's this intrinsic concept of layering going on here where we might want to apply different types of security to each layer.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don't recognize that upfront, we're going to miss the opportunity to be specific about where we apply our controls.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when we go to use threat modeling, in order to assess the design to make sure that the controls are in place, the threat modeling tool will miss these things because they will be masked by a lack of layering. </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1450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At first blush, the combination of cybersecurity property and asset class seems to be sufficient to be able to dispense requirements.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However, there’s a problem I’ve seen manifest while dealing with real world scenarios tracking down issues in a fairly sophisticated system which used a combination of over-the-air communications, internal ethernet communications, and multiple processes.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Rather than go into that fairly complex situation,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talk about a simple one which illustrates the same problem.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First, we'll start with the base communication case where we just want to send a message from a source to a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can see that here.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have a message and we're going to call the contents of the message a command.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going to go from the source to the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would think that all right, regardless of, of what the source is, what the destination is, what the channel is that we could just look and say here's what the asset that we're dealing with is here's what the cybersecurity properties are, but let's expand it some more.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message may have data associated with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might have more sophisticated communication, where the message has an integrity check for the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is a good thing.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say that the source and destination aren't, as would be easiest to talk about here, just going from one process to another.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What if we have to include a communications channel and we're going to use a protocol over that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have to talk about the fact that in addition to our original source and our destination, we have the source and the destination of the communications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in all likelihood, it's going to have integrity data.</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also not unlikely that our message, wrapped in protocol A is going to be contained in and sent via another channel and it's going to have a wrapper which is protocol B</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that it may have an integrity check on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Each time we add intermediation between the original source and destination, we create the opportunity for multiple problems.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we to only consider the end-to-end aspect, we might have a cybersecurity requirement regarding integrity, giving us a false sense of security.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In reality, each of the source and destination pairs can and should be considered separately.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were to threat model this, we could say yes, between the final source and the final destination we have an integrity check, but we also need one at the intermediary layers.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there's this intrinsic concept of layering going on here where we might want to apply different types of security to each layer.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don't recognize that upfront, we're going to miss the opportunity to be specific about where we apply our controls.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when we go to use threat modeling, in order to assess the design to make sure that the controls are in place, the threat modeling tool will miss these things because they will be masked by a lack of layering. </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9213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At first blush, the combination of cybersecurity property and asset class seems to be sufficient to be able to dispense requirements.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However, there’s a problem I’ve seen manifest while dealing with real world scenarios tracking down issues in a fairly sophisticated system which used a combination of over-the-air communications, internal ethernet communications, and multiple processes.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Rather than go into that fairly complex situation,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talk about a simple one which illustrates the same problem.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First, we'll start with the base communication case where we just want to send a message from a source to a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can see that here.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have a message and we're going to call the contents of the message a command.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going to go from the source to the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would think that all right, regardless of, of what the source is, what the destination is, what the channel is that we could just look and say here's what the asset that we're dealing with is here's what the cybersecurity properties are, but let's expand it some more.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message may have data associated with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might have more sophisticated communication, where the message has an integrity check for the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is a good thing.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say that the source and destination aren't, as would be easiest to talk about here, just going from one process to another.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What if we have to include a communications channel and we're going to use a protocol over that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have to talk about the fact that in addition to our original source and our destination, we have the source and the destination of the communications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in all likelihood, it's going to have integrity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It's also not unlikely that our message, wrapped in protocol A is going to be contained in and sent via another channel and it's going to have a wrapper which is protocol B</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that it may have an integrity check on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Each time we add intermediation between the original source and destination, we create the opportunity for multiple problems.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we to only consider the end-to-end aspect, we might have a cybersecurity requirement regarding integrity, giving us a false sense of security.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In reality, each of the source and destination pairs can and should be considered separately.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were to threat model this, we could say yes, between the final source and the final destination we have an integrity check, but we also need one at the intermediary layers.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there's this intrinsic concept of layering going on here where we might want to apply different types of security to each layer.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if we don't recognize that upfront, we're going to miss the opportunity to be specific about where we apply our controls.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when we go to use threat modeling, in order to assess the design to make sure that the controls are in place, the threat modeling tool will miss these things because they will be masked by a lack of layering. </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162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At first blush, the combination of cybersecurity property and asset class seems to be sufficient to be able to dispense requirements.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However, there’s a problem I’ve seen manifest while dealing with real world scenarios tracking down issues in a fairly sophisticated system which used a combination of over-the-air communications, internal ethernet communications, and multiple processes.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Rather than go into that fairly complex situation,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talk about a simple one which illustrates the same problem.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First, we'll start with the base communication case where we just want to send a message from a source to a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can see that here.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have a message and we're going to call the contents of the message a command.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going to go from the source to the destination.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would think that all right, regardless of, of what the source is, what the destination is, what the channel is that we could just look and say here's what the asset that we're dealing with is here's what the cybersecurity properties are, but let's expand it some more.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message may have data associated with it.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might have more sophisticated communication, where the message has an integrity check for the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is a good thing.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Let's say that the source and destination aren't, as would be easiest to talk about here, just going from one process to another.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What if we have to include a communications channel and we're going to use a protocol over that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we have to talk about the fact that in addition to our original source and our destination, we have the source and the destination of the communications channel.</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in all likelihood, it's going to have integrity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also not unlikely that our message, wrapped in protocol A is going to be contained in and sent via another channel and it's going to have a wrapper which is protocol B</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that it may have an integrity check on it.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Each time we add intermediation between the original source and destination, we create the opportunity for multiple problems.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Were we to only consider the end-to-end aspect, we might have a cybersecurity requirement regarding integrity, giving us a false sense of security.</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In reality, each of the source and destination pairs can and should be considered separately.</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if we were to threat model this, we could say yes, between the final source and the final destination we have an integrity check, but we also need one at the intermediary layers.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So, there's this intrinsic concept of layering going on here where we might want to apply different types of security to each layer.</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if we don't recognize that upfront, we're going to miss the opportunity to be specific about where we apply our controls.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Additionally, when we go to use threat modeling, in order to assess the design to make sure that the controls are in place, the threat modeling tool will miss these things because they will be masked by a lack of layering. </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4448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With this example as a backdrop, let’s examine the layers we’ll need.</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In an effort to make things as simple as possible but no simpler,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going to only have four layers that we consider within our model for the taxonomy.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one, the physical layer represents the hardware.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next layer is the network layer.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 consists of all the system mediated transports, things like HTTP, FTP and PTP.</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Basically, these are protocols which have predefined interfaces which can't be changed by developers.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Next, we have the protocol layer.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protocol layer represents all the custom data transports.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is, any transport protocol which is created and controlled by the organization and allows them to manipulate such things as whether or not there's data integrity, whether or not there are sequence numbers, whether or not parts of the data are encrypted things which are under the control of the organization.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Finally, we have the application layer.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Here we're dealing with processes within executables which are manipulating the data.</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These are our end points, if you will, as discussed in the previous example.</a:t>
            </a:r>
          </a:p>
        </p:txBody>
      </p:sp>
    </p:spTree>
    <p:extLst>
      <p:ext uri="{BB962C8B-B14F-4D97-AF65-F5344CB8AC3E}">
        <p14:creationId xmlns:p14="http://schemas.microsoft.com/office/powerpoint/2010/main" val="3404799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With this example as a backdrop, let’s examine the layers we’ll need.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an effort to make things as simple as possible but no simpler,</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we're going to only have four layers that we consider within our model for the taxonomy.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first one, the physical layer represents the hardware.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next layer is the network layer.</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It consists of all the system mediated transports, things like HTTP, FTP and PTP.</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Basically, these are protocols which have predefined interfaces which can't be changed by developers.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Next, we have the protocol layer.</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protocol layer represents all the custom data transports.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 is, any transport protocol which is created and controlled by the organization and allows them to manipulate such things as whether or not there's data integrity, whether or not there are sequence numbers, whether or not parts of the data are encrypted things which are under the control of the organization.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Finally, we have the application layer.</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Here we're dealing with processes within executables which are manipulating the data.</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These are our end points, if you will, as discussed in the previous example.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79856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here's what the complete taxonomy space looks like.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We've got the cybersecurity property on one axis, the asset on another axis, and the layer on the third.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all well and good that we have a taxonomy space.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do we do with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 do we populate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 do we use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address these questions.</a:t>
            </a:r>
          </a:p>
        </p:txBody>
      </p:sp>
    </p:spTree>
    <p:extLst>
      <p:ext uri="{BB962C8B-B14F-4D97-AF65-F5344CB8AC3E}">
        <p14:creationId xmlns:p14="http://schemas.microsoft.com/office/powerpoint/2010/main" val="201428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 the taxonomy space established, let's look at how we use it to identify requirement needs.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We're going to look layer by layer and consider for each combination of cyber security property and asset whether we want to make assertions about that particular combination.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advantage that we have in this particular decomposition,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having the extended CIA as the properties on the left-hand side and the assets across the top, and going layer by layer,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is that we can both fully consider each asset class in the context of cybersecurity properties and how they are applied.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is, each of the four layers is typically worked on by a different specialized developer applying distinct controls.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the application layer.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executables, the case can be made for requirements across all seven cybersecurity properties.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for configuration data, we can cover six of them,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so on, until we get to memory where we've only been able to establish that there are requirements that we can assert for confidentiality and integrity.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important to remember that when creating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they be represented in a way that ensures each is unique, simple, testable, and unambiguous.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doing so, you'll be able to create a mapping between individual requirements and tests to verify their implementation.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get to more on that in the requirements training.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next layer in the sequence is protocols,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we found after completing the requirements identification exercise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was that the protocol and network assertion locations were the same.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important to note that they were not identical in terms of the actual number and specific requirements that we have for each of these combinations,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Merely that the property-asset mapping was the same at the macro level.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Finally, there's the physical layer.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added a hardware column.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is because hardware has nothing to do with data at rest, in motion or in use per 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it is a placeholder allowing us to assert specific requirements dealing with hardware itself.</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the requirements that established using this taxonomy have been provided in a spreadsheet in the AVCDL repo.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that document, you can see how the decomposition of the requirements has been done and what the specific requirements are.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048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With the taxonomy space established, let's look at how we use it to identify requirement needs.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look layer by layer and consider for each combination of cyber security property and asset whether we want to make assertions about that particular combination.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in this particular decomposition, </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having the extended CIA as the properties on the left-hand side and the assets across the top, and going layer by layer,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is that we can both fully consider each asset class in the context of cybersecurity properties and how they are applied.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is, each of the four layers is typically worked on by a different specialized developer applying distinct controls.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start with the application layer.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executables, the case can be made for requirements across all seven cybersecurity properties.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Similarly, for configuration data, we can cover six of them,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on, until we get to memory where we've only been able to establish that there are requirements that we can assert for confidentiality and integrity.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to remember that when creating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they be represented in a way that ensures each is unique, simple, testable, and unambiguous.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doing so, you'll be able to create a mapping between individual requirements and tests to verify their implementation.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We'll get to more on that in </a:t>
            </a:r>
            <a:r>
              <a:rPr lang="en-US" sz="1400">
                <a:latin typeface="Calibri" panose="020F0502020204030204" pitchFamily="34" charset="0"/>
                <a:cs typeface="Calibri" panose="020F0502020204030204" pitchFamily="34" charset="0"/>
              </a:rPr>
              <a:t>the requirements training.</a:t>
            </a: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many times that we make assertions about things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next layer in the sequence is protocols,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we found after completing the requirements identification exercise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was that the protocol and network assertion locations were the same.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important to note that they were not identical in terms of the actual number and specific requirements that we have for each of these combinations,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Merely that the property-asset mapping was the same at the macro level.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Finally, there's the physical layer.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added a hardware column.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is because hardware has nothing to do with data at rest, in motion or in use per 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it is a placeholder allowing us to assert specific requirements dealing with hardware itself.</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the requirements that established using this taxonomy have been provided in a spreadsheet in the AVCDL repo.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that document, you can see how the decomposition of the requirements has been done and what the specific requirements are.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473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With the taxonomy space established, let's look at how we use it to identify requirement needs.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look layer by layer and consider for each combination of cyber security property and asset whether we want to make assertions about that particular combination.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in this particular decomposition, </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having the extended CIA as the properties on the left-hand side and the assets across the top, and going layer by layer,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is that we can both fully consider each asset class in the context of cybersecurity properties and how they are applied.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is, each of the four layers is typically worked on by a different specialized developer applying distinct controls.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the application layer.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executables, the case can be made for requirements across all seven cybersecurity properties.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for configuration data, we can cover six of them,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so on, until we get to memory where we've only been able to establish that there are requirements that we can assert for confidentiality and integrity.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important to remember that when creating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they be represented in a way that ensures each is unique, simple, testable, and unambiguous.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doing so, you'll be able to create a mapping between individual requirements and tests to verify their implementation.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get to more on that in the requirements training.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next layer in the sequence is protocols,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we found after completing the requirements identification exercise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was that the protocol and network assertion locations were the same.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to note that they were not identical in terms of the actual number and specific requirements that we have for each of these combinations,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Merely that the property-asset mapping was the same at the macro level.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Finally, there's the physical layer.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added a hardware column.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is because hardware has nothing to do with data at rest, in motion or in use per 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it is a placeholder allowing us to assert specific requirements dealing with hardware itself.</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the requirements that established using this taxonomy have been provided in a spreadsheet in the AVCDL repo.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that document, you can see how the decomposition of the requirements has been done and what the specific requirements are.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168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 state of cyber security requirements today is pretty hit or miss.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Sometimes it hits the target, but usually we’re hard pressed to get close to the mark.</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It's really inconsistent.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What we've ended up with is just a huge pile of very specific requirements that are not attached to the functional requirements, but rather simply are added to the list of functional requirements.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Keep in mind that cybersecurity requirements are nonfunctional.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They're meant to constrain the functional requirements.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Because of that, they're not going to be constructed in the same way.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What we'd like to have is a catalog, a library if you will of cybersecurity requirements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that we can pick and choose and attached to these functional requirements.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We also need to have them organized in a far more systematic fashion than we've had in the past.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In order to achieve that goal, let’s start by reviewing the fundamentals of what we're asking of the requirements and where they need to be applied.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2919688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With the taxonomy space established, let's look at how we use it to identify requirement needs.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look layer by layer and consider for each combination of cyber security property and asset whether we want to make assertions about that particular combination.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in this particular decomposition, </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having the extended CIA as the properties on the left-hand side and the assets across the top, and going layer by layer,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is that we can both fully consider each asset class in the context of cybersecurity properties and how they are applied.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is, each of the four layers is typically worked on by a different specialized developer applying distinct controls.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the application layer.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executables, the case can be made for requirements across all seven cybersecurity properties.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for configuration data, we can cover six of them,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so on, until we get to memory where we've only been able to establish that there are requirements that we can assert for confidentiality and integrity.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important to remember that when creating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they be represented in a way that ensures each is unique, simple, testable, and unambiguous.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doing so, you'll be able to create a mapping between individual requirements and tests to verify their implementation.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get to more on that in the requirements training.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next layer in the sequence is protocols,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we found after completing the requirements identification exercise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was that the protocol and network assertion locations were the same.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important to note that they were not identical in terms of the actual number and specific requirements that we have for each of these combinations,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Merely that the property-asset mapping was the same at the macro level.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there's the physical layer.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added a hardware column.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because hardware has nothing to do with data at rest, in motion or in use per 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it is a placeholder allowing us to assert specific requirements dealing with hardware itself.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All of the requirements that established using this taxonomy have been provided in a spreadsheet in the AVCDL repo.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that document, you can see how the decomposition of the requirements has been done and what the specific requirements are.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7526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 interesting thing about the taxonomy is the way that it reflects into various use cases.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instance, if we look at how risk views the space, it tends to look at it from the classic property asset combination;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because where in the layers the issue occurs is not really relevant.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tend to think in combination of for instance, there is an availability issue with the credentials.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doesn't require us to think about the layer at all in order to make a judgment.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when you think about the development use case,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developers are concerned with a combination of the asset and the layer because what they're doing is they're applying a requirement.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 need to know where within the layered construct of the system the cybersecurity control needs to be applied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what asset it needs to be applied to.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fact that it entails a cybersecurity property isn't really relevant because the requirement tells them what it is that they are constraining.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Finally, let’s consider verification.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Verification, thinks about attempting to either confirm or subvert a cybersecurity property.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going to do so at a particular layer within the structure.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they manipulate is not really specific to or contingent upon the asset per 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 may involve it, but it's not as important as say, looking at all of the authentication issues that occur at the application level.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8633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 interesting thing about the taxonomy is the way that it reflects into various use cases.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instance, if we look at how risk views the space, it tends to look at it from the classic property asset combination;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because where in the layers the issue occurs is not really relevant.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tend to think in combination of for instance, there is an availability issue with the credentials.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doesn't require us to think about the layer at all in order to make a judgment.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Similarly, when you think about the development use case,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developers are concerned with a combination of the asset and the layer because what they're doing is they're applying a requirement.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 need to know where within the layered construct of the system the cybersecurity control needs to be applied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what asset it needs to be applied to.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fact that it entails a cybersecurity property isn't really relevant because the requirement tells them what it is that they are constraining.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let’s consider verification.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Verification, thinks about attempting to either confirm or subvert a cybersecurity property.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They're going to do so at a particular layer within the structure.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they manipulate is not really specific to or contingent upon the asset per 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may involve it, but it's not as important as say, looking at all of the authentication issues that occur at the application level.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943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 interesting thing about the taxonomy is the way that it reflects into various use cases.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instance, if we look at how risk views the space, it tends to look at it from the classic property asset combination;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because where in the layers the issue occurs is not really relevant.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tend to think in combination of for instance, there is an availability issue with the credentials.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doesn't require us to think about the layer at all in order to make a judgment.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Similarly, when you think about the development use case,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developers are concerned with a combination of the asset and the layer because what they're doing is they're applying a requirement.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 need to know where within the layered construct of the system the cybersecurity control needs to be applied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what asset it needs to be applied to.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fact that it entails a cybersecurity property isn't really relevant because the requirement tells them what it is that they are constraining.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Finally, let’s consider verification.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Verification, thinks about attempting to either confirm or subvert a cybersecurity property.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going to do so at a particular layer within the structure.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they manipulate is not really specific to or contingent upon the asset per 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 may involve it, but it's not as important as say, looking at all of the authentication issues that occur at the application level.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0046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 interesting thing about the taxonomy is the way that it reflects into various use cases.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instance, if we look at how risk views the space, it tends to look at it from the classic property asset combination;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because where in the layers the issue occurs is not really relevant.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tend to think in combination of for instance, there is an availability issue with the credentials.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doesn't require us to think about the layer at all in order to make a judgment.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when you think about the development use case,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developers are concerned with a combination of the asset and the layer because what they're doing is they're applying a requirement.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 need to know where within the layered construct of the system the cybersecurity control needs to be applied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what asset it needs to be applied to.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fact that it entails a cybersecurity property isn't really relevant because the requirement tells them what it is that they are constraining.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let’s consider verification.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Verification, thinks about attempting to either confirm or subvert a cybersecurity property.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They're going to do so at a particular layer within the structure.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they manipulate is not really specific to or contingent upon the asset per 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may involve it, but it's not as important as say, looking at all of the authentication issues that occur at the application level.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8456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Hopefully, this gives a good overview of how the AVCDL's cybersecurity requirement taxonomy came about and what its structure is.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Some takeaways are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 the decomposition really matters.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It's the combination of asset, property, and layer and the specific subdivisions existing within those that really make the taxonomy work.</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Next is that the decomposition maps to reality.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various proposals that have existed over time were all well and fine,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but what really matters is whether or not the application of requirements,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the context of the taxonomy, actually does map to reality without gaps.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Finally, it's important that whether or not you're using the requirement set provided in the AVCDL repo,</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 the requirements that you're using be chosen with intent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not simply built up from someone else's list of things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or are treated as functional requirements instead of the nonfunctional requirements that they actually are.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4126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400" dirty="0">
                <a:effectLst/>
                <a:latin typeface="Calibri" panose="020F0502020204030204" pitchFamily="34" charset="0"/>
                <a:ea typeface="Calibri" panose="020F0502020204030204" pitchFamily="34" charset="0"/>
                <a:cs typeface="Calibri" panose="020F0502020204030204" pitchFamily="34" charset="0"/>
              </a:rPr>
              <a:t>AVCDL materials, both in source and distribution forms, are available on our GitHub site, as shown here.</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1987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this training complete</a:t>
            </a:r>
            <a:r>
              <a:rPr lang="en-US" sz="1400" dirty="0"/>
              <a:t>, you can proceed the </a:t>
            </a:r>
            <a:r>
              <a:rPr lang="en-US" sz="1400" b="1" dirty="0"/>
              <a:t>Security Requirements </a:t>
            </a:r>
            <a:r>
              <a:rPr lang="en-US" sz="1400" dirty="0"/>
              <a:t>training.</a:t>
            </a:r>
          </a:p>
        </p:txBody>
      </p:sp>
    </p:spTree>
    <p:extLst>
      <p:ext uri="{BB962C8B-B14F-4D97-AF65-F5344CB8AC3E}">
        <p14:creationId xmlns:p14="http://schemas.microsoft.com/office/powerpoint/2010/main" val="3701739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are references to the source material used in the creation of this presentation.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They'll also be included in the video description.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Additionally, this presentation’s source material will be provided on the AVCDL GitHub repository.</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6772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593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 state of cyber security requirements today is pretty hit or miss.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Sometimes it hits the target, but usually we’re hard pressed to get close to the mark.</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It's really inconsistent.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What we've ended up with is just a huge pile of very specific requirements that are not attached to the functional requirements, but rather simply are added to the list of functional requirements.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Keep in mind that cybersecurity requirements are nonfunctional.</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They're meant to constrain the functional requirements.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Because of that, they're not going to be constructed in the same way.</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What we'd like to have is a catalog, a library if you will of cybersecurity requirements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that we can pick and choose and attached to these functional requirements.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We also need to have them organized in a far more systematic fashion than we've had in the past.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order to achieve that goal, let’s start by reviewing the fundamentals of what we're asking of the requirements and where they need to be applied.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34401790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p:txBody>
      </p:sp>
    </p:spTree>
    <p:extLst>
      <p:ext uri="{BB962C8B-B14F-4D97-AF65-F5344CB8AC3E}">
        <p14:creationId xmlns:p14="http://schemas.microsoft.com/office/powerpoint/2010/main" val="3472241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p:txBody>
      </p:sp>
    </p:spTree>
    <p:extLst>
      <p:ext uri="{BB962C8B-B14F-4D97-AF65-F5344CB8AC3E}">
        <p14:creationId xmlns:p14="http://schemas.microsoft.com/office/powerpoint/2010/main" val="2926223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start by talking about cybersecurity control points.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 we have two entities. A and B.</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They represent arbitrary entities which communicate, store and process cybersecurity-relevant data.</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consider where we would apply cybersecurity controls.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 first place is in the data channel, where we apply controls to address data in motion.</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We think about these things all the time when we talk about TLS or FTPS or other security-oriented protocols.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 second place of control that we have is for data storage. This is data at rest.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Here we're thinking about controls applied either through an access control list type system or using mechanisms such as cryptography.</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Finally, we're going to address about data in use.</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That’s when you have sensitive information that is being processed.</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How do you address that?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When we bring all these three together, we can see that we are covering the lifetime of the data.</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Now let's look in more detail at the assets classes that fall into these three categories.</a:t>
            </a:r>
          </a:p>
        </p:txBody>
      </p:sp>
    </p:spTree>
    <p:extLst>
      <p:ext uri="{BB962C8B-B14F-4D97-AF65-F5344CB8AC3E}">
        <p14:creationId xmlns:p14="http://schemas.microsoft.com/office/powerpoint/2010/main" val="1404649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Let's start by talking about cybersecurity control points.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Here we have two entities. A and B.</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They represent arbitrary entities which communicate, store and process cybersecurity-relevant data.</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Let’s consider where we would apply cybersecurity controls.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first place is in the data channel, where we apply controls to address data in motion.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We think about these things all the time when we talk about TLS or FTPS or other security-oriented protocols.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 second place of control that we have is for data storage. This is data at rest.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Here we're thinking about controls applied either through an access control list type system or using mechanisms such as cryptography.</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Finally, we're going to address about data in use.</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That’s when you have sensitive information that is being processed.</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How do you address that?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When we bring all these three together, we can see that we are covering the lifetime of the data.</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Now let's look in more detail at the assets classes that fall into these three categories.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478238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Let's start by talking about cybersecurity control points.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Here we have two entities. A and B.</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They represent arbitrary entities which communicate, store and process cybersecurity-relevant data.</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Let’s consider where we would apply cybersecurity controls.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 first place is in the data channel, where we apply controls to address data in motion.</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We think about these things all the time when we talk about TLS or FTPS or other security-oriented protocols.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second place of control that we have is for data storage. This is data at rest.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 we're thinking about controls applied either through an access control list type system or using mechanisms such as cryptography.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Finally, we're going to address about data in use.</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That’s when you have sensitive information that is being processed.</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How do you address that?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When we bring all these three together, we can see that we are covering the lifetime of the data.</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Now let's look in more detail at the assets classes that fall into these three categories.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3680517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Let's start by talking about cybersecurity control points.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Here we have two entities. A and B.</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They represent arbitrary entities which communicate, store and process cybersecurity-relevant data.</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Let’s consider where we would apply cybersecurity controls.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 first place is in the data channel, where we apply controls to address data in motion.</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We think about these things all the time when we talk about TLS or FTPS or other security-oriented protocols.</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The second place of control that we have is for data storage. This is data at rest.</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Here we're thinking about controls applied either through an access control list type system or using mechanisms such as cryptography.</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Finally, we're going to address about data in use.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That’s when you have sensitive information that is being processed.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How do you address that?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When we bring all these three together, we can see that we are covering the lifetime of the data.</a:t>
            </a:r>
          </a:p>
          <a:p>
            <a:pPr marL="0" lvl="0" indent="0" algn="l" rtl="0">
              <a:spcBef>
                <a:spcPts val="0"/>
              </a:spcBef>
              <a:spcAft>
                <a:spcPts val="0"/>
              </a:spcAft>
              <a:buNone/>
            </a:pPr>
            <a:endParaRPr lang="en-US" sz="1400" strike="sngStrike"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solidFill>
                  <a:srgbClr val="1D1C1D"/>
                </a:solidFill>
                <a:effectLst/>
                <a:latin typeface="Arial" panose="020B0604020202020204" pitchFamily="34" charset="0"/>
              </a:rPr>
              <a:t>Now let's look in more detail at the assets classes that fall into these three categories.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4044222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93.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9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93.xml"/><Relationship Id="rId5" Type="http://schemas.openxmlformats.org/officeDocument/2006/relationships/image" Target="../media/image29.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93.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93.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93.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93.xml"/><Relationship Id="rId5" Type="http://schemas.openxmlformats.org/officeDocument/2006/relationships/image" Target="../media/image40.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93.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93.xml"/></Relationships>
</file>

<file path=ppt/slides/_rels/slide48.xml.rels><?xml version="1.0" encoding="UTF-8" standalone="yes"?>
<Relationships xmlns="http://schemas.openxmlformats.org/package/2006/relationships"><Relationship Id="rId3" Type="http://schemas.openxmlformats.org/officeDocument/2006/relationships/hyperlink" Target="https://www.unece.org/fileadmin/DAM/trans/doc/2019/wp29grva/ECE-TRANS-WP29-GRVA-2019-02e.pdf" TargetMode="External"/><Relationship Id="rId7" Type="http://schemas.openxmlformats.org/officeDocument/2006/relationships/hyperlink" Target="https://www.rand.org/content/dam/rand/pubs/papers/2005/P3544.pdf" TargetMode="External"/><Relationship Id="rId2" Type="http://schemas.openxmlformats.org/officeDocument/2006/relationships/notesSlide" Target="../notesSlides/notesSlide48.xml"/><Relationship Id="rId1" Type="http://schemas.openxmlformats.org/officeDocument/2006/relationships/slideLayout" Target="../slideLayouts/slideLayout93.xml"/><Relationship Id="rId6" Type="http://schemas.openxmlformats.org/officeDocument/2006/relationships/hyperlink" Target="https://ecommons.cornell.edu/bitstream/handle/1813/5964/71-120.pdf" TargetMode="External"/><Relationship Id="rId5" Type="http://schemas.openxmlformats.org/officeDocument/2006/relationships/hyperlink" Target="http://cs.uccs.edu/~cs691/designPrinciples/ProtectionOfInformationInComputerSystems1975.pdf" TargetMode="External"/><Relationship Id="rId4" Type="http://schemas.openxmlformats.org/officeDocument/2006/relationships/hyperlink" Target="https://www.amazon.com/dp/1501758942"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www.bluetoad.com/publication/?m=1336&amp;i=41813&amp;p=12&amp;ver=html5" TargetMode="External"/><Relationship Id="rId3" Type="http://schemas.openxmlformats.org/officeDocument/2006/relationships/hyperlink" Target="https://www.rand.org/content/dam/rand/pubs/research_memoranda/2006/RM3765.pdf" TargetMode="External"/><Relationship Id="rId7" Type="http://schemas.openxmlformats.org/officeDocument/2006/relationships/hyperlink" Target="https://www.govinfo.gov/content/pkg/USCODE-2011-title44/pdf/USCODE-2011-title44-chap35-subchapIII-sec3542.pdf" TargetMode="External"/><Relationship Id="rId2" Type="http://schemas.openxmlformats.org/officeDocument/2006/relationships/notesSlide" Target="../notesSlides/notesSlide49.xml"/><Relationship Id="rId1" Type="http://schemas.openxmlformats.org/officeDocument/2006/relationships/slideLayout" Target="../slideLayouts/slideLayout93.xml"/><Relationship Id="rId6" Type="http://schemas.openxmlformats.org/officeDocument/2006/relationships/hyperlink" Target="https://www.amazon.com/dp/0735622140" TargetMode="External"/><Relationship Id="rId5" Type="http://schemas.openxmlformats.org/officeDocument/2006/relationships/hyperlink" Target="https://nvlpubs.nist.gov/nistpubs/Legacy/SP/nistspecialpublication800-33.pdf" TargetMode="External"/><Relationship Id="rId4" Type="http://schemas.openxmlformats.org/officeDocument/2006/relationships/hyperlink" Target="https://upload.wikimedia.org/wikipedia/commons/4/4f/Trusted_Computer_System_Evaluation_Criteria_CSC-STD-001-83.pdf" TargetMode="External"/><Relationship Id="rId9" Type="http://schemas.openxmlformats.org/officeDocument/2006/relationships/hyperlink" Target="https://www.diva-portal.org/smash/get/diva2:1148330/FULLTEXT01.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50.xml.rels><?xml version="1.0" encoding="UTF-8" standalone="yes"?>
<Relationships xmlns="http://schemas.openxmlformats.org/package/2006/relationships"><Relationship Id="rId8" Type="http://schemas.openxmlformats.org/officeDocument/2006/relationships/hyperlink" Target="https://repositorio.unal.edu.co/handle/unal/24281" TargetMode="External"/><Relationship Id="rId3" Type="http://schemas.openxmlformats.org/officeDocument/2006/relationships/hyperlink" Target="https://wiki.unece.org/download/attachments/44269826/TFCS-06-10%20%28OICA-CLEPA%29%20Table%20on%20CS%20threats%20-%20ext%20CIA%20approach%20%2B%20mitigations.xlsx?api=v2" TargetMode="External"/><Relationship Id="rId7" Type="http://schemas.openxmlformats.org/officeDocument/2006/relationships/hyperlink" Target="https://resources.sei.cmu.edu/asset_files/technicalreport/2005_005_001_14594.pdf" TargetMode="External"/><Relationship Id="rId2" Type="http://schemas.openxmlformats.org/officeDocument/2006/relationships/notesSlide" Target="../notesSlides/notesSlide50.xml"/><Relationship Id="rId1" Type="http://schemas.openxmlformats.org/officeDocument/2006/relationships/slideLayout" Target="../slideLayouts/slideLayout93.xml"/><Relationship Id="rId6" Type="http://schemas.openxmlformats.org/officeDocument/2006/relationships/hyperlink" Target="https://www.jot.fm/issues/issue_2004_01/column6.pdf" TargetMode="External"/><Relationship Id="rId5" Type="http://schemas.openxmlformats.org/officeDocument/2006/relationships/hyperlink" Target="https://www.amazon.com/dp/3540007016" TargetMode="External"/><Relationship Id="rId4" Type="http://schemas.openxmlformats.org/officeDocument/2006/relationships/hyperlink" Target="https://www.slideshare.net/sounilyu/distributed-immutable-ephemeral-new-paradigms-for-the-next-era-of-security" TargetMode="External"/><Relationship Id="rId9" Type="http://schemas.openxmlformats.org/officeDocument/2006/relationships/hyperlink" Target="https://www.iso.org/standard/14256.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itu.int/rec/dologin_pub.asp?lang=e&amp;id=T-REC-X.800-199103-I!!PDF-E&amp;type=items" TargetMode="External"/><Relationship Id="rId2" Type="http://schemas.openxmlformats.org/officeDocument/2006/relationships/notesSlide" Target="../notesSlides/notesSlide51.xml"/><Relationship Id="rId1" Type="http://schemas.openxmlformats.org/officeDocument/2006/relationships/slideLayout" Target="../slideLayouts/slideLayout93.xml"/><Relationship Id="rId6" Type="http://schemas.openxmlformats.org/officeDocument/2006/relationships/hyperlink" Target="https://commons.wikimedia.org/wiki/File:Library_Stacks_(8145376020).jpg" TargetMode="External"/><Relationship Id="rId5" Type="http://schemas.openxmlformats.org/officeDocument/2006/relationships/hyperlink" Target="https://commons.wikimedia.org/wiki/File:Paperwork_-_by_Tom_Ventura.jpg" TargetMode="External"/><Relationship Id="rId4" Type="http://schemas.openxmlformats.org/officeDocument/2006/relationships/hyperlink" Target="https://commons.wikimedia.org/wiki/File:Darts_in_a_dartboard.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Cybersecurity Requirements Taxonomy</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4453" y="5270394"/>
            <a:ext cx="960520"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4</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2023-11-28</a:t>
            </a: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Technical Fellow, Cybersecurity Engineering</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7D335ED0-6E6F-CCA1-6C9D-7AE712EC7282}"/>
              </a:ext>
            </a:extLst>
          </p:cNvPr>
          <p:cNvPicPr>
            <a:picLocks noChangeAspect="1"/>
          </p:cNvPicPr>
          <p:nvPr/>
        </p:nvPicPr>
        <p:blipFill>
          <a:blip r:embed="rId3"/>
          <a:stretch>
            <a:fillRect/>
          </a:stretch>
        </p:blipFill>
        <p:spPr>
          <a:xfrm>
            <a:off x="1695205" y="1658800"/>
            <a:ext cx="8798409" cy="354039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Control Points</a:t>
            </a:r>
            <a:endParaRPr dirty="0"/>
          </a:p>
        </p:txBody>
      </p:sp>
    </p:spTree>
    <p:extLst>
      <p:ext uri="{BB962C8B-B14F-4D97-AF65-F5344CB8AC3E}">
        <p14:creationId xmlns:p14="http://schemas.microsoft.com/office/powerpoint/2010/main" val="518158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Asset Classes</a:t>
            </a:r>
            <a:endParaRPr dirty="0"/>
          </a:p>
        </p:txBody>
      </p:sp>
      <p:graphicFrame>
        <p:nvGraphicFramePr>
          <p:cNvPr id="2" name="Table 1">
            <a:extLst>
              <a:ext uri="{FF2B5EF4-FFF2-40B4-BE49-F238E27FC236}">
                <a16:creationId xmlns:a16="http://schemas.microsoft.com/office/drawing/2014/main" id="{20C1537E-B12B-07D5-20B0-28B0A2F46861}"/>
              </a:ext>
            </a:extLst>
          </p:cNvPr>
          <p:cNvGraphicFramePr>
            <a:graphicFrameLocks noGrp="1"/>
          </p:cNvGraphicFramePr>
          <p:nvPr>
            <p:extLst>
              <p:ext uri="{D42A27DB-BD31-4B8C-83A1-F6EECF244321}">
                <p14:modId xmlns:p14="http://schemas.microsoft.com/office/powerpoint/2010/main" val="3820877801"/>
              </p:ext>
            </p:extLst>
          </p:nvPr>
        </p:nvGraphicFramePr>
        <p:xfrm>
          <a:off x="348803" y="1498143"/>
          <a:ext cx="11491217" cy="4612564"/>
        </p:xfrm>
        <a:graphic>
          <a:graphicData uri="http://schemas.openxmlformats.org/drawingml/2006/table">
            <a:tbl>
              <a:tblPr>
                <a:tableStyleId>{F9A1F375-83D2-49B6-B6D9-1E75FAB2CD22}</a:tableStyleId>
              </a:tblPr>
              <a:tblGrid>
                <a:gridCol w="2314575">
                  <a:extLst>
                    <a:ext uri="{9D8B030D-6E8A-4147-A177-3AD203B41FA5}">
                      <a16:colId xmlns:a16="http://schemas.microsoft.com/office/drawing/2014/main" val="2010725114"/>
                    </a:ext>
                  </a:extLst>
                </a:gridCol>
                <a:gridCol w="1250950">
                  <a:extLst>
                    <a:ext uri="{9D8B030D-6E8A-4147-A177-3AD203B41FA5}">
                      <a16:colId xmlns:a16="http://schemas.microsoft.com/office/drawing/2014/main" val="2823506769"/>
                    </a:ext>
                  </a:extLst>
                </a:gridCol>
                <a:gridCol w="7925692">
                  <a:extLst>
                    <a:ext uri="{9D8B030D-6E8A-4147-A177-3AD203B41FA5}">
                      <a16:colId xmlns:a16="http://schemas.microsoft.com/office/drawing/2014/main" val="620285255"/>
                    </a:ext>
                  </a:extLst>
                </a:gridCol>
              </a:tblGrid>
              <a:tr h="380877">
                <a:tc>
                  <a:txBody>
                    <a:bodyPr/>
                    <a:lstStyle/>
                    <a:p>
                      <a:pPr marL="0" marR="0" algn="r">
                        <a:lnSpc>
                          <a:spcPct val="115000"/>
                        </a:lnSpc>
                        <a:spcBef>
                          <a:spcPts val="0"/>
                        </a:spcBef>
                        <a:spcAft>
                          <a:spcPts val="0"/>
                        </a:spcAft>
                      </a:pPr>
                      <a:r>
                        <a:rPr lang="en-US" sz="2400" b="1" dirty="0">
                          <a:effectLst/>
                          <a:latin typeface="Roboto" panose="02000000000000000000" pitchFamily="2" charset="0"/>
                          <a:ea typeface="Roboto" panose="02000000000000000000" pitchFamily="2" charset="0"/>
                        </a:rPr>
                        <a:t>Asset</a:t>
                      </a:r>
                    </a:p>
                  </a:txBody>
                  <a:tcPr marL="63500" marR="63500" marT="63500" marB="63500">
                    <a:solidFill>
                      <a:srgbClr val="DBE5F1"/>
                    </a:solidFill>
                  </a:tcPr>
                </a:tc>
                <a:tc>
                  <a:txBody>
                    <a:bodyPr/>
                    <a:lstStyle/>
                    <a:p>
                      <a:pPr marL="0" marR="0" algn="ctr">
                        <a:lnSpc>
                          <a:spcPct val="115000"/>
                        </a:lnSpc>
                        <a:spcBef>
                          <a:spcPts val="0"/>
                        </a:spcBef>
                        <a:spcAft>
                          <a:spcPts val="0"/>
                        </a:spcAft>
                      </a:pPr>
                      <a:r>
                        <a:rPr lang="en-US" sz="2400" b="1" dirty="0">
                          <a:effectLst/>
                          <a:latin typeface="Roboto" panose="02000000000000000000" pitchFamily="2" charset="0"/>
                          <a:ea typeface="Roboto" panose="02000000000000000000" pitchFamily="2" charset="0"/>
                        </a:rPr>
                        <a:t>State</a:t>
                      </a:r>
                    </a:p>
                  </a:txBody>
                  <a:tcPr marL="63500" marR="63500" marT="63500" marB="63500">
                    <a:solidFill>
                      <a:srgbClr val="DBE5F1"/>
                    </a:solidFill>
                  </a:tcPr>
                </a:tc>
                <a:tc>
                  <a:txBody>
                    <a:bodyPr/>
                    <a:lstStyle/>
                    <a:p>
                      <a:pPr marL="0" marR="0">
                        <a:lnSpc>
                          <a:spcPct val="115000"/>
                        </a:lnSpc>
                        <a:spcBef>
                          <a:spcPts val="0"/>
                        </a:spcBef>
                        <a:spcAft>
                          <a:spcPts val="0"/>
                        </a:spcAft>
                      </a:pPr>
                      <a:r>
                        <a:rPr lang="en-US" sz="2400" b="1" dirty="0">
                          <a:effectLst/>
                          <a:latin typeface="Roboto" panose="02000000000000000000" pitchFamily="2" charset="0"/>
                          <a:ea typeface="Roboto" panose="02000000000000000000" pitchFamily="2" charset="0"/>
                        </a:rPr>
                        <a:t>Description</a:t>
                      </a:r>
                    </a:p>
                  </a:txBody>
                  <a:tcPr marL="63500" marR="63500" marT="63500" marB="63500">
                    <a:solidFill>
                      <a:srgbClr val="DBE5F1"/>
                    </a:solidFill>
                  </a:tcPr>
                </a:tc>
                <a:extLst>
                  <a:ext uri="{0D108BD9-81ED-4DB2-BD59-A6C34878D82A}">
                    <a16:rowId xmlns:a16="http://schemas.microsoft.com/office/drawing/2014/main" val="605654550"/>
                  </a:ext>
                </a:extLst>
              </a:tr>
              <a:tr h="332941">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Executables</a:t>
                      </a:r>
                    </a:p>
                  </a:txBody>
                  <a:tcPr marL="63500" marR="63500" marT="63500" marB="63500" anchor="ctr"/>
                </a:tc>
                <a:tc rowSpan="6">
                  <a:txBody>
                    <a:bodyPr/>
                    <a:lstStyle/>
                    <a:p>
                      <a:pPr marL="0" marR="0" algn="ct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at rest</a:t>
                      </a:r>
                    </a:p>
                  </a:txBody>
                  <a:tcPr marL="63500" marR="63500" marT="63500" marB="63500" anchor="ctr">
                    <a:solidFill>
                      <a:srgbClr val="FFF2CC"/>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binary data which may be run on the system</a:t>
                      </a:r>
                    </a:p>
                  </a:txBody>
                  <a:tcPr marL="63500" marR="63500" marT="63500" marB="63500"/>
                </a:tc>
                <a:extLst>
                  <a:ext uri="{0D108BD9-81ED-4DB2-BD59-A6C34878D82A}">
                    <a16:rowId xmlns:a16="http://schemas.microsoft.com/office/drawing/2014/main" val="1128105500"/>
                  </a:ext>
                </a:extLst>
              </a:tr>
              <a:tr h="332941">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Configuration Data</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 used to establish the personality of the system</a:t>
                      </a:r>
                    </a:p>
                  </a:txBody>
                  <a:tcPr marL="63500" marR="63500" marT="63500" marB="63500"/>
                </a:tc>
                <a:extLst>
                  <a:ext uri="{0D108BD9-81ED-4DB2-BD59-A6C34878D82A}">
                    <a16:rowId xmlns:a16="http://schemas.microsoft.com/office/drawing/2014/main" val="828504003"/>
                  </a:ext>
                </a:extLst>
              </a:tr>
              <a:tr h="33294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Databases</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 in a structured format typically managed by specialized engines</a:t>
                      </a:r>
                    </a:p>
                  </a:txBody>
                  <a:tcPr marL="63500" marR="63500" marT="63500" marB="63500"/>
                </a:tc>
                <a:extLst>
                  <a:ext uri="{0D108BD9-81ED-4DB2-BD59-A6C34878D82A}">
                    <a16:rowId xmlns:a16="http://schemas.microsoft.com/office/drawing/2014/main" val="854761819"/>
                  </a:ext>
                </a:extLst>
              </a:tr>
              <a:tr h="33294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Unstructured Data</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 not handled as a database</a:t>
                      </a:r>
                    </a:p>
                  </a:txBody>
                  <a:tcPr marL="63500" marR="63500" marT="63500" marB="63500"/>
                </a:tc>
                <a:extLst>
                  <a:ext uri="{0D108BD9-81ED-4DB2-BD59-A6C34878D82A}">
                    <a16:rowId xmlns:a16="http://schemas.microsoft.com/office/drawing/2014/main" val="3018295251"/>
                  </a:ext>
                </a:extLst>
              </a:tr>
              <a:tr h="466776">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Credentials</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 intended to establish and manage the identity of an entity</a:t>
                      </a:r>
                    </a:p>
                  </a:txBody>
                  <a:tcPr marL="63500" marR="63500" marT="63500" marB="63500"/>
                </a:tc>
                <a:extLst>
                  <a:ext uri="{0D108BD9-81ED-4DB2-BD59-A6C34878D82A}">
                    <a16:rowId xmlns:a16="http://schemas.microsoft.com/office/drawing/2014/main" val="2444236475"/>
                  </a:ext>
                </a:extLst>
              </a:tr>
              <a:tr h="33294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Logs</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 used to record system events</a:t>
                      </a:r>
                    </a:p>
                  </a:txBody>
                  <a:tcPr marL="63500" marR="63500" marT="63500" marB="63500"/>
                </a:tc>
                <a:extLst>
                  <a:ext uri="{0D108BD9-81ED-4DB2-BD59-A6C34878D82A}">
                    <a16:rowId xmlns:a16="http://schemas.microsoft.com/office/drawing/2014/main" val="2748018911"/>
                  </a:ext>
                </a:extLst>
              </a:tr>
              <a:tr h="33294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PII</a:t>
                      </a:r>
                    </a:p>
                  </a:txBody>
                  <a:tcPr marL="63500" marR="63500" marT="63500" marB="63500" anchor="ctr"/>
                </a:tc>
                <a:tc rowSpan="2">
                  <a:txBody>
                    <a:bodyPr/>
                    <a:lstStyle/>
                    <a:p>
                      <a:pPr marL="0" marR="0" algn="ct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in motion</a:t>
                      </a:r>
                    </a:p>
                  </a:txBody>
                  <a:tcPr marL="63500" marR="63500" marT="63500" marB="63500" anchor="ctr">
                    <a:solidFill>
                      <a:srgbClr val="D9EAD3"/>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 containing </a:t>
                      </a:r>
                      <a:r>
                        <a:rPr lang="en-US" sz="2000" dirty="0">
                          <a:solidFill>
                            <a:srgbClr val="0070C0"/>
                          </a:solidFill>
                          <a:effectLst/>
                          <a:latin typeface="Roboto" panose="02000000000000000000" pitchFamily="2" charset="0"/>
                          <a:ea typeface="Roboto" panose="02000000000000000000" pitchFamily="2" charset="0"/>
                        </a:rPr>
                        <a:t>P</a:t>
                      </a:r>
                      <a:r>
                        <a:rPr lang="en-US" sz="2000" dirty="0">
                          <a:effectLst/>
                          <a:latin typeface="Roboto" panose="02000000000000000000" pitchFamily="2" charset="0"/>
                          <a:ea typeface="Roboto" panose="02000000000000000000" pitchFamily="2" charset="0"/>
                        </a:rPr>
                        <a:t>ersonally </a:t>
                      </a:r>
                      <a:r>
                        <a:rPr lang="en-US" sz="2000" dirty="0">
                          <a:solidFill>
                            <a:srgbClr val="0070C0"/>
                          </a:solidFill>
                          <a:effectLst/>
                          <a:latin typeface="Roboto" panose="02000000000000000000" pitchFamily="2" charset="0"/>
                          <a:ea typeface="Roboto" panose="02000000000000000000" pitchFamily="2" charset="0"/>
                        </a:rPr>
                        <a:t>I</a:t>
                      </a:r>
                      <a:r>
                        <a:rPr lang="en-US" sz="2000" dirty="0">
                          <a:effectLst/>
                          <a:latin typeface="Roboto" panose="02000000000000000000" pitchFamily="2" charset="0"/>
                          <a:ea typeface="Roboto" panose="02000000000000000000" pitchFamily="2" charset="0"/>
                        </a:rPr>
                        <a:t>dentifiable </a:t>
                      </a:r>
                      <a:r>
                        <a:rPr lang="en-US" sz="2000" dirty="0">
                          <a:solidFill>
                            <a:srgbClr val="0070C0"/>
                          </a:solidFill>
                          <a:effectLst/>
                          <a:latin typeface="Roboto" panose="02000000000000000000" pitchFamily="2" charset="0"/>
                          <a:ea typeface="Roboto" panose="02000000000000000000" pitchFamily="2" charset="0"/>
                        </a:rPr>
                        <a:t>I</a:t>
                      </a:r>
                      <a:r>
                        <a:rPr lang="en-US" sz="2000" dirty="0">
                          <a:effectLst/>
                          <a:latin typeface="Roboto" panose="02000000000000000000" pitchFamily="2" charset="0"/>
                          <a:ea typeface="Roboto" panose="02000000000000000000" pitchFamily="2" charset="0"/>
                        </a:rPr>
                        <a:t>nformation</a:t>
                      </a:r>
                    </a:p>
                  </a:txBody>
                  <a:tcPr marL="63500" marR="63500" marT="63500" marB="63500"/>
                </a:tc>
                <a:extLst>
                  <a:ext uri="{0D108BD9-81ED-4DB2-BD59-A6C34878D82A}">
                    <a16:rowId xmlns:a16="http://schemas.microsoft.com/office/drawing/2014/main" val="75985381"/>
                  </a:ext>
                </a:extLst>
              </a:tr>
              <a:tr h="33294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Packets</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 in transit generally (for example: messages)</a:t>
                      </a:r>
                    </a:p>
                  </a:txBody>
                  <a:tcPr marL="63500" marR="63500" marT="63500" marB="63500"/>
                </a:tc>
                <a:extLst>
                  <a:ext uri="{0D108BD9-81ED-4DB2-BD59-A6C34878D82A}">
                    <a16:rowId xmlns:a16="http://schemas.microsoft.com/office/drawing/2014/main" val="673130998"/>
                  </a:ext>
                </a:extLst>
              </a:tr>
              <a:tr h="33294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Memory</a:t>
                      </a:r>
                    </a:p>
                  </a:txBody>
                  <a:tcPr marL="63500" marR="63500" marT="63500" marB="63500" anchor="ctr"/>
                </a:tc>
                <a:tc>
                  <a:txBody>
                    <a:bodyPr/>
                    <a:lstStyle/>
                    <a:p>
                      <a:pPr marL="0" marR="0" algn="ct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in use</a:t>
                      </a:r>
                    </a:p>
                  </a:txBody>
                  <a:tcPr marL="63500" marR="63500" marT="63500" marB="63500">
                    <a:solidFill>
                      <a:srgbClr val="C9DAF8"/>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 actively available within executing systems</a:t>
                      </a:r>
                    </a:p>
                  </a:txBody>
                  <a:tcPr marL="63500" marR="63500" marT="63500" marB="63500"/>
                </a:tc>
                <a:extLst>
                  <a:ext uri="{0D108BD9-81ED-4DB2-BD59-A6C34878D82A}">
                    <a16:rowId xmlns:a16="http://schemas.microsoft.com/office/drawing/2014/main" val="2873446322"/>
                  </a:ext>
                </a:extLst>
              </a:tr>
            </a:tbl>
          </a:graphicData>
        </a:graphic>
      </p:graphicFrame>
    </p:spTree>
    <p:extLst>
      <p:ext uri="{BB962C8B-B14F-4D97-AF65-F5344CB8AC3E}">
        <p14:creationId xmlns:p14="http://schemas.microsoft.com/office/powerpoint/2010/main" val="1846434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Properties</a:t>
            </a:r>
            <a:endParaRPr dirty="0"/>
          </a:p>
        </p:txBody>
      </p:sp>
    </p:spTree>
    <p:extLst>
      <p:ext uri="{BB962C8B-B14F-4D97-AF65-F5344CB8AC3E}">
        <p14:creationId xmlns:p14="http://schemas.microsoft.com/office/powerpoint/2010/main" val="2652668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Properties (CIA)</a:t>
            </a:r>
            <a:endParaRPr dirty="0"/>
          </a:p>
        </p:txBody>
      </p:sp>
      <p:pic>
        <p:nvPicPr>
          <p:cNvPr id="7" name="Picture 6">
            <a:extLst>
              <a:ext uri="{FF2B5EF4-FFF2-40B4-BE49-F238E27FC236}">
                <a16:creationId xmlns:a16="http://schemas.microsoft.com/office/drawing/2014/main" id="{350DA20A-E855-7E58-3DBF-FBC0A37E1768}"/>
              </a:ext>
            </a:extLst>
          </p:cNvPr>
          <p:cNvPicPr>
            <a:picLocks noChangeAspect="1"/>
          </p:cNvPicPr>
          <p:nvPr/>
        </p:nvPicPr>
        <p:blipFill>
          <a:blip r:embed="rId3"/>
          <a:stretch>
            <a:fillRect/>
          </a:stretch>
        </p:blipFill>
        <p:spPr>
          <a:xfrm>
            <a:off x="4523970" y="2044516"/>
            <a:ext cx="3223080" cy="2266228"/>
          </a:xfrm>
          <a:prstGeom prst="rect">
            <a:avLst/>
          </a:prstGeom>
        </p:spPr>
      </p:pic>
    </p:spTree>
    <p:extLst>
      <p:ext uri="{BB962C8B-B14F-4D97-AF65-F5344CB8AC3E}">
        <p14:creationId xmlns:p14="http://schemas.microsoft.com/office/powerpoint/2010/main" val="420863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Properties Timeline</a:t>
            </a:r>
            <a:endParaRPr dirty="0"/>
          </a:p>
        </p:txBody>
      </p:sp>
      <p:pic>
        <p:nvPicPr>
          <p:cNvPr id="14" name="Picture 13">
            <a:extLst>
              <a:ext uri="{FF2B5EF4-FFF2-40B4-BE49-F238E27FC236}">
                <a16:creationId xmlns:a16="http://schemas.microsoft.com/office/drawing/2014/main" id="{D0277551-E066-E31A-5C84-B6E873F1B519}"/>
              </a:ext>
            </a:extLst>
          </p:cNvPr>
          <p:cNvPicPr>
            <a:picLocks noChangeAspect="1"/>
          </p:cNvPicPr>
          <p:nvPr/>
        </p:nvPicPr>
        <p:blipFill>
          <a:blip r:embed="rId3"/>
          <a:stretch>
            <a:fillRect/>
          </a:stretch>
        </p:blipFill>
        <p:spPr>
          <a:xfrm>
            <a:off x="118655" y="1395101"/>
            <a:ext cx="11949177" cy="4517136"/>
          </a:xfrm>
          <a:prstGeom prst="rect">
            <a:avLst/>
          </a:prstGeom>
        </p:spPr>
      </p:pic>
    </p:spTree>
    <p:extLst>
      <p:ext uri="{BB962C8B-B14F-4D97-AF65-F5344CB8AC3E}">
        <p14:creationId xmlns:p14="http://schemas.microsoft.com/office/powerpoint/2010/main" val="2381468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8571FA11-E33A-0413-720F-22309FD4DE90}"/>
              </a:ext>
            </a:extLst>
          </p:cNvPr>
          <p:cNvPicPr>
            <a:picLocks noChangeAspect="1"/>
          </p:cNvPicPr>
          <p:nvPr/>
        </p:nvPicPr>
        <p:blipFill>
          <a:blip r:embed="rId3"/>
          <a:stretch>
            <a:fillRect/>
          </a:stretch>
        </p:blipFill>
        <p:spPr>
          <a:xfrm>
            <a:off x="2208212" y="1480457"/>
            <a:ext cx="7772400" cy="452935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Security Services Model</a:t>
            </a:r>
            <a:r>
              <a:rPr lang="en" baseline="30000" dirty="0">
                <a:solidFill>
                  <a:srgbClr val="FFFAB2"/>
                </a:solidFill>
              </a:rPr>
              <a:t> </a:t>
            </a:r>
            <a:r>
              <a:rPr lang="en" baseline="30000" dirty="0">
                <a:solidFill>
                  <a:srgbClr val="0070C0"/>
                </a:solidFill>
              </a:rPr>
              <a:t>*</a:t>
            </a:r>
            <a:endParaRPr dirty="0">
              <a:solidFill>
                <a:srgbClr val="0070C0"/>
              </a:solidFill>
            </a:endParaRPr>
          </a:p>
        </p:txBody>
      </p:sp>
      <p:sp>
        <p:nvSpPr>
          <p:cNvPr id="4" name="TextBox 3">
            <a:extLst>
              <a:ext uri="{FF2B5EF4-FFF2-40B4-BE49-F238E27FC236}">
                <a16:creationId xmlns:a16="http://schemas.microsoft.com/office/drawing/2014/main" id="{8E6F93FD-51C6-FE7F-77B6-4661C158AF41}"/>
              </a:ext>
            </a:extLst>
          </p:cNvPr>
          <p:cNvSpPr txBox="1"/>
          <p:nvPr/>
        </p:nvSpPr>
        <p:spPr>
          <a:xfrm>
            <a:off x="0" y="6596390"/>
            <a:ext cx="6932023" cy="261610"/>
          </a:xfrm>
          <a:prstGeom prst="rect">
            <a:avLst/>
          </a:prstGeom>
          <a:noFill/>
        </p:spPr>
        <p:txBody>
          <a:bodyPr wrap="square">
            <a:spAutoFit/>
          </a:bodyPr>
          <a:lstStyle/>
          <a:p>
            <a:r>
              <a:rPr lang="en-US" sz="1100" b="1" dirty="0">
                <a:solidFill>
                  <a:srgbClr val="0070C0"/>
                </a:solidFill>
              </a:rPr>
              <a:t>* </a:t>
            </a:r>
            <a:r>
              <a:rPr lang="en-US" sz="1100" b="1" i="1" dirty="0">
                <a:solidFill>
                  <a:srgbClr val="0070C0"/>
                </a:solidFill>
              </a:rPr>
              <a:t>NIST SP 800-33, Underlying Technical Models for Information Technology Security </a:t>
            </a:r>
            <a:r>
              <a:rPr lang="en-US" sz="1100" dirty="0">
                <a:solidFill>
                  <a:srgbClr val="0070C0"/>
                </a:solidFill>
              </a:rPr>
              <a:t>(link in references) </a:t>
            </a:r>
          </a:p>
        </p:txBody>
      </p:sp>
    </p:spTree>
    <p:extLst>
      <p:ext uri="{BB962C8B-B14F-4D97-AF65-F5344CB8AC3E}">
        <p14:creationId xmlns:p14="http://schemas.microsoft.com/office/powerpoint/2010/main" val="3769918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Nested CIA</a:t>
            </a:r>
            <a:endParaRPr dirty="0"/>
          </a:p>
        </p:txBody>
      </p:sp>
      <p:pic>
        <p:nvPicPr>
          <p:cNvPr id="7" name="Picture 6">
            <a:extLst>
              <a:ext uri="{FF2B5EF4-FFF2-40B4-BE49-F238E27FC236}">
                <a16:creationId xmlns:a16="http://schemas.microsoft.com/office/drawing/2014/main" id="{350DA20A-E855-7E58-3DBF-FBC0A37E1768}"/>
              </a:ext>
            </a:extLst>
          </p:cNvPr>
          <p:cNvPicPr>
            <a:picLocks noChangeAspect="1"/>
          </p:cNvPicPr>
          <p:nvPr/>
        </p:nvPicPr>
        <p:blipFill>
          <a:blip r:embed="rId3"/>
          <a:stretch>
            <a:fillRect/>
          </a:stretch>
        </p:blipFill>
        <p:spPr>
          <a:xfrm>
            <a:off x="4523970" y="2044516"/>
            <a:ext cx="3223080" cy="2266228"/>
          </a:xfrm>
          <a:prstGeom prst="rect">
            <a:avLst/>
          </a:prstGeom>
        </p:spPr>
      </p:pic>
    </p:spTree>
    <p:extLst>
      <p:ext uri="{BB962C8B-B14F-4D97-AF65-F5344CB8AC3E}">
        <p14:creationId xmlns:p14="http://schemas.microsoft.com/office/powerpoint/2010/main" val="902882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Nested CIA</a:t>
            </a:r>
            <a:endParaRPr dirty="0"/>
          </a:p>
        </p:txBody>
      </p:sp>
      <p:pic>
        <p:nvPicPr>
          <p:cNvPr id="6" name="Picture 5">
            <a:extLst>
              <a:ext uri="{FF2B5EF4-FFF2-40B4-BE49-F238E27FC236}">
                <a16:creationId xmlns:a16="http://schemas.microsoft.com/office/drawing/2014/main" id="{9464945E-BA43-B1CF-1705-A28D8BBD6001}"/>
              </a:ext>
            </a:extLst>
          </p:cNvPr>
          <p:cNvPicPr>
            <a:picLocks noChangeAspect="1"/>
          </p:cNvPicPr>
          <p:nvPr/>
        </p:nvPicPr>
        <p:blipFill>
          <a:blip r:embed="rId3"/>
          <a:stretch>
            <a:fillRect/>
          </a:stretch>
        </p:blipFill>
        <p:spPr>
          <a:xfrm>
            <a:off x="4641086" y="1913883"/>
            <a:ext cx="2889231" cy="2977979"/>
          </a:xfrm>
          <a:prstGeom prst="rect">
            <a:avLst/>
          </a:prstGeom>
        </p:spPr>
      </p:pic>
    </p:spTree>
    <p:extLst>
      <p:ext uri="{BB962C8B-B14F-4D97-AF65-F5344CB8AC3E}">
        <p14:creationId xmlns:p14="http://schemas.microsoft.com/office/powerpoint/2010/main" val="60828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8E1C2BB3-CA7F-7912-A58F-0C316396B80F}"/>
              </a:ext>
            </a:extLst>
          </p:cNvPr>
          <p:cNvPicPr>
            <a:picLocks noChangeAspect="1"/>
          </p:cNvPicPr>
          <p:nvPr/>
        </p:nvPicPr>
        <p:blipFill>
          <a:blip r:embed="rId3"/>
          <a:stretch>
            <a:fillRect/>
          </a:stretch>
        </p:blipFill>
        <p:spPr>
          <a:xfrm>
            <a:off x="3060859" y="331112"/>
            <a:ext cx="6050328" cy="617863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Extended CIA</a:t>
            </a:r>
            <a:endParaRPr dirty="0"/>
          </a:p>
        </p:txBody>
      </p:sp>
    </p:spTree>
    <p:extLst>
      <p:ext uri="{BB962C8B-B14F-4D97-AF65-F5344CB8AC3E}">
        <p14:creationId xmlns:p14="http://schemas.microsoft.com/office/powerpoint/2010/main" val="2201413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Properties</a:t>
            </a:r>
            <a:endParaRPr dirty="0"/>
          </a:p>
        </p:txBody>
      </p:sp>
      <p:graphicFrame>
        <p:nvGraphicFramePr>
          <p:cNvPr id="2" name="Table 1">
            <a:extLst>
              <a:ext uri="{FF2B5EF4-FFF2-40B4-BE49-F238E27FC236}">
                <a16:creationId xmlns:a16="http://schemas.microsoft.com/office/drawing/2014/main" id="{20C1537E-B12B-07D5-20B0-28B0A2F46861}"/>
              </a:ext>
            </a:extLst>
          </p:cNvPr>
          <p:cNvGraphicFramePr>
            <a:graphicFrameLocks noGrp="1"/>
          </p:cNvGraphicFramePr>
          <p:nvPr>
            <p:extLst>
              <p:ext uri="{D42A27DB-BD31-4B8C-83A1-F6EECF244321}">
                <p14:modId xmlns:p14="http://schemas.microsoft.com/office/powerpoint/2010/main" val="138516239"/>
              </p:ext>
            </p:extLst>
          </p:nvPr>
        </p:nvGraphicFramePr>
        <p:xfrm>
          <a:off x="1807955" y="1545090"/>
          <a:ext cx="8572914" cy="3767820"/>
        </p:xfrm>
        <a:graphic>
          <a:graphicData uri="http://schemas.openxmlformats.org/drawingml/2006/table">
            <a:tbl>
              <a:tblPr>
                <a:tableStyleId>{F9A1F375-83D2-49B6-B6D9-1E75FAB2CD22}</a:tableStyleId>
              </a:tblPr>
              <a:tblGrid>
                <a:gridCol w="2000250">
                  <a:extLst>
                    <a:ext uri="{9D8B030D-6E8A-4147-A177-3AD203B41FA5}">
                      <a16:colId xmlns:a16="http://schemas.microsoft.com/office/drawing/2014/main" val="2010725114"/>
                    </a:ext>
                  </a:extLst>
                </a:gridCol>
                <a:gridCol w="6572664">
                  <a:extLst>
                    <a:ext uri="{9D8B030D-6E8A-4147-A177-3AD203B41FA5}">
                      <a16:colId xmlns:a16="http://schemas.microsoft.com/office/drawing/2014/main" val="620285255"/>
                    </a:ext>
                  </a:extLst>
                </a:gridCol>
              </a:tblGrid>
              <a:tr h="391649">
                <a:tc>
                  <a:txBody>
                    <a:bodyPr/>
                    <a:lstStyle/>
                    <a:p>
                      <a:pPr marL="0" marR="0" algn="r">
                        <a:lnSpc>
                          <a:spcPct val="115000"/>
                        </a:lnSpc>
                        <a:spcBef>
                          <a:spcPts val="0"/>
                        </a:spcBef>
                        <a:spcAft>
                          <a:spcPts val="0"/>
                        </a:spcAft>
                      </a:pPr>
                      <a:r>
                        <a:rPr lang="en-US" sz="2400" b="1" dirty="0">
                          <a:effectLst/>
                          <a:latin typeface="Roboto" panose="02000000000000000000" pitchFamily="2" charset="0"/>
                          <a:ea typeface="Roboto" panose="02000000000000000000" pitchFamily="2" charset="0"/>
                        </a:rPr>
                        <a:t>Property</a:t>
                      </a:r>
                    </a:p>
                  </a:txBody>
                  <a:tcPr marL="63500" marR="63500" marT="63500" marB="63500">
                    <a:solidFill>
                      <a:srgbClr val="DBE5F1"/>
                    </a:solidFill>
                  </a:tcPr>
                </a:tc>
                <a:tc>
                  <a:txBody>
                    <a:bodyPr/>
                    <a:lstStyle/>
                    <a:p>
                      <a:pPr marL="0" marR="0">
                        <a:lnSpc>
                          <a:spcPct val="115000"/>
                        </a:lnSpc>
                        <a:spcBef>
                          <a:spcPts val="0"/>
                        </a:spcBef>
                        <a:spcAft>
                          <a:spcPts val="0"/>
                        </a:spcAft>
                      </a:pPr>
                      <a:r>
                        <a:rPr lang="en-US" sz="2400" b="1" dirty="0">
                          <a:effectLst/>
                          <a:latin typeface="Roboto" panose="02000000000000000000" pitchFamily="2" charset="0"/>
                          <a:ea typeface="Roboto" panose="02000000000000000000" pitchFamily="2" charset="0"/>
                        </a:rPr>
                        <a:t>Description</a:t>
                      </a:r>
                    </a:p>
                  </a:txBody>
                  <a:tcPr marL="63500" marR="63500" marT="63500" marB="63500">
                    <a:solidFill>
                      <a:srgbClr val="DBE5F1"/>
                    </a:solidFill>
                  </a:tcPr>
                </a:tc>
                <a:extLst>
                  <a:ext uri="{0D108BD9-81ED-4DB2-BD59-A6C34878D82A}">
                    <a16:rowId xmlns:a16="http://schemas.microsoft.com/office/drawing/2014/main" val="605654550"/>
                  </a:ext>
                </a:extLst>
              </a:tr>
              <a:tr h="342357">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Confidentiality</a:t>
                      </a:r>
                    </a:p>
                  </a:txBody>
                  <a:tcPr marL="63500" marR="63500" marT="63500" marB="63500" anchor="ct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disclosure of information generally</a:t>
                      </a:r>
                    </a:p>
                  </a:txBody>
                  <a:tcPr marL="63500" marR="63500" marT="63500" marB="63500"/>
                </a:tc>
                <a:extLst>
                  <a:ext uri="{0D108BD9-81ED-4DB2-BD59-A6C34878D82A}">
                    <a16:rowId xmlns:a16="http://schemas.microsoft.com/office/drawing/2014/main" val="1128105500"/>
                  </a:ext>
                </a:extLst>
              </a:tr>
              <a:tr h="342357">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Integrity</a:t>
                      </a:r>
                    </a:p>
                  </a:txBody>
                  <a:tcPr marL="63500" marR="63500" marT="63500" marB="63500" anchor="ct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 accuracy and completeness generally</a:t>
                      </a:r>
                    </a:p>
                  </a:txBody>
                  <a:tcPr marL="63500" marR="63500" marT="63500" marB="63500"/>
                </a:tc>
                <a:extLst>
                  <a:ext uri="{0D108BD9-81ED-4DB2-BD59-A6C34878D82A}">
                    <a16:rowId xmlns:a16="http://schemas.microsoft.com/office/drawing/2014/main" val="828504003"/>
                  </a:ext>
                </a:extLst>
              </a:tr>
              <a:tr h="491101">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Availability</a:t>
                      </a:r>
                    </a:p>
                  </a:txBody>
                  <a:tcPr marL="63500" marR="63500" marT="63500" marB="63500" anchor="ct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on-demand access to resources generally</a:t>
                      </a:r>
                    </a:p>
                  </a:txBody>
                  <a:tcPr marL="63500" marR="63500" marT="63500" marB="63500"/>
                </a:tc>
                <a:extLst>
                  <a:ext uri="{0D108BD9-81ED-4DB2-BD59-A6C34878D82A}">
                    <a16:rowId xmlns:a16="http://schemas.microsoft.com/office/drawing/2014/main" val="854761819"/>
                  </a:ext>
                </a:extLst>
              </a:tr>
              <a:tr h="342357">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Non-repudiation</a:t>
                      </a:r>
                    </a:p>
                  </a:txBody>
                  <a:tcPr marL="63500" marR="63500" marT="63500" marB="63500" anchor="ct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denial of action taken or failure to acknowledge request</a:t>
                      </a:r>
                    </a:p>
                  </a:txBody>
                  <a:tcPr marL="63500" marR="63500" marT="63500" marB="63500"/>
                </a:tc>
                <a:extLst>
                  <a:ext uri="{0D108BD9-81ED-4DB2-BD59-A6C34878D82A}">
                    <a16:rowId xmlns:a16="http://schemas.microsoft.com/office/drawing/2014/main" val="3018295251"/>
                  </a:ext>
                </a:extLst>
              </a:tr>
              <a:tr h="491101">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Authenticity</a:t>
                      </a:r>
                    </a:p>
                  </a:txBody>
                  <a:tcPr marL="63500" marR="63500" marT="63500" marB="63500" anchor="ct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entity identity</a:t>
                      </a:r>
                    </a:p>
                  </a:txBody>
                  <a:tcPr marL="63500" marR="63500" marT="63500" marB="63500"/>
                </a:tc>
                <a:extLst>
                  <a:ext uri="{0D108BD9-81ED-4DB2-BD59-A6C34878D82A}">
                    <a16:rowId xmlns:a16="http://schemas.microsoft.com/office/drawing/2014/main" val="2444236475"/>
                  </a:ext>
                </a:extLst>
              </a:tr>
              <a:tr h="342357">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Accountability</a:t>
                      </a:r>
                    </a:p>
                  </a:txBody>
                  <a:tcPr marL="63500" marR="63500" marT="63500" marB="63500" anchor="ct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system state history (for example: for audit)</a:t>
                      </a:r>
                    </a:p>
                  </a:txBody>
                  <a:tcPr marL="63500" marR="63500" marT="63500" marB="63500"/>
                </a:tc>
                <a:extLst>
                  <a:ext uri="{0D108BD9-81ED-4DB2-BD59-A6C34878D82A}">
                    <a16:rowId xmlns:a16="http://schemas.microsoft.com/office/drawing/2014/main" val="2748018911"/>
                  </a:ext>
                </a:extLst>
              </a:tr>
              <a:tr h="342357">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Authorization</a:t>
                      </a:r>
                    </a:p>
                  </a:txBody>
                  <a:tcPr marL="63500" marR="63500" marT="63500" marB="63500" anchor="ct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entity privilege</a:t>
                      </a:r>
                    </a:p>
                  </a:txBody>
                  <a:tcPr marL="63500" marR="63500" marT="63500" marB="63500"/>
                </a:tc>
                <a:extLst>
                  <a:ext uri="{0D108BD9-81ED-4DB2-BD59-A6C34878D82A}">
                    <a16:rowId xmlns:a16="http://schemas.microsoft.com/office/drawing/2014/main" val="75985381"/>
                  </a:ext>
                </a:extLst>
              </a:tr>
            </a:tbl>
          </a:graphicData>
        </a:graphic>
      </p:graphicFrame>
    </p:spTree>
    <p:extLst>
      <p:ext uri="{BB962C8B-B14F-4D97-AF65-F5344CB8AC3E}">
        <p14:creationId xmlns:p14="http://schemas.microsoft.com/office/powerpoint/2010/main" val="789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Training Path</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277767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Resource Access Working Model</a:t>
            </a:r>
            <a:endParaRPr dirty="0"/>
          </a:p>
        </p:txBody>
      </p:sp>
      <p:pic>
        <p:nvPicPr>
          <p:cNvPr id="4" name="Picture 3">
            <a:extLst>
              <a:ext uri="{FF2B5EF4-FFF2-40B4-BE49-F238E27FC236}">
                <a16:creationId xmlns:a16="http://schemas.microsoft.com/office/drawing/2014/main" id="{6CA51534-70E4-F717-2E3C-C41F216901B9}"/>
              </a:ext>
            </a:extLst>
          </p:cNvPr>
          <p:cNvPicPr>
            <a:picLocks noChangeAspect="1"/>
          </p:cNvPicPr>
          <p:nvPr/>
        </p:nvPicPr>
        <p:blipFill>
          <a:blip r:embed="rId3"/>
          <a:stretch>
            <a:fillRect/>
          </a:stretch>
        </p:blipFill>
        <p:spPr>
          <a:xfrm>
            <a:off x="5533258" y="1100359"/>
            <a:ext cx="1210038" cy="5410167"/>
          </a:xfrm>
          <a:prstGeom prst="rect">
            <a:avLst/>
          </a:prstGeom>
        </p:spPr>
      </p:pic>
    </p:spTree>
    <p:extLst>
      <p:ext uri="{BB962C8B-B14F-4D97-AF65-F5344CB8AC3E}">
        <p14:creationId xmlns:p14="http://schemas.microsoft.com/office/powerpoint/2010/main" val="3408357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24BCF148-E7B1-9813-83CF-704327561415}"/>
              </a:ext>
            </a:extLst>
          </p:cNvPr>
          <p:cNvPicPr>
            <a:picLocks noChangeAspect="1"/>
          </p:cNvPicPr>
          <p:nvPr/>
        </p:nvPicPr>
        <p:blipFill>
          <a:blip r:embed="rId3"/>
          <a:stretch>
            <a:fillRect/>
          </a:stretch>
        </p:blipFill>
        <p:spPr>
          <a:xfrm>
            <a:off x="4032388" y="1100359"/>
            <a:ext cx="2710908" cy="541181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Resource Access Working Model</a:t>
            </a:r>
            <a:endParaRPr dirty="0"/>
          </a:p>
        </p:txBody>
      </p:sp>
    </p:spTree>
    <p:extLst>
      <p:ext uri="{BB962C8B-B14F-4D97-AF65-F5344CB8AC3E}">
        <p14:creationId xmlns:p14="http://schemas.microsoft.com/office/powerpoint/2010/main" val="3387332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Resource Access Working Model</a:t>
            </a:r>
            <a:endParaRPr dirty="0"/>
          </a:p>
        </p:txBody>
      </p:sp>
      <p:pic>
        <p:nvPicPr>
          <p:cNvPr id="3" name="Picture 2">
            <a:extLst>
              <a:ext uri="{FF2B5EF4-FFF2-40B4-BE49-F238E27FC236}">
                <a16:creationId xmlns:a16="http://schemas.microsoft.com/office/drawing/2014/main" id="{94604093-6860-85DC-558E-4021C6C84738}"/>
              </a:ext>
            </a:extLst>
          </p:cNvPr>
          <p:cNvPicPr>
            <a:picLocks noChangeAspect="1"/>
          </p:cNvPicPr>
          <p:nvPr/>
        </p:nvPicPr>
        <p:blipFill>
          <a:blip r:embed="rId3"/>
          <a:stretch>
            <a:fillRect/>
          </a:stretch>
        </p:blipFill>
        <p:spPr>
          <a:xfrm>
            <a:off x="1928615" y="1100359"/>
            <a:ext cx="7830242" cy="5410167"/>
          </a:xfrm>
          <a:prstGeom prst="rect">
            <a:avLst/>
          </a:prstGeom>
        </p:spPr>
      </p:pic>
    </p:spTree>
    <p:extLst>
      <p:ext uri="{BB962C8B-B14F-4D97-AF65-F5344CB8AC3E}">
        <p14:creationId xmlns:p14="http://schemas.microsoft.com/office/powerpoint/2010/main" val="1851783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6542445-62CE-D943-D43D-7734B70654A0}"/>
              </a:ext>
            </a:extLst>
          </p:cNvPr>
          <p:cNvPicPr>
            <a:picLocks noChangeAspect="1"/>
          </p:cNvPicPr>
          <p:nvPr/>
        </p:nvPicPr>
        <p:blipFill>
          <a:blip r:embed="rId3"/>
          <a:stretch>
            <a:fillRect/>
          </a:stretch>
        </p:blipFill>
        <p:spPr>
          <a:xfrm>
            <a:off x="1928615" y="1100360"/>
            <a:ext cx="8610268" cy="541016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Resource Access Working Model</a:t>
            </a:r>
            <a:endParaRPr dirty="0"/>
          </a:p>
        </p:txBody>
      </p:sp>
    </p:spTree>
    <p:extLst>
      <p:ext uri="{BB962C8B-B14F-4D97-AF65-F5344CB8AC3E}">
        <p14:creationId xmlns:p14="http://schemas.microsoft.com/office/powerpoint/2010/main" val="2417312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Resource Access Working Model</a:t>
            </a:r>
            <a:endParaRPr dirty="0"/>
          </a:p>
        </p:txBody>
      </p:sp>
      <p:pic>
        <p:nvPicPr>
          <p:cNvPr id="4" name="Picture 3">
            <a:extLst>
              <a:ext uri="{FF2B5EF4-FFF2-40B4-BE49-F238E27FC236}">
                <a16:creationId xmlns:a16="http://schemas.microsoft.com/office/drawing/2014/main" id="{3BEBB182-2F78-709D-2092-2AF5493B6554}"/>
              </a:ext>
            </a:extLst>
          </p:cNvPr>
          <p:cNvPicPr>
            <a:picLocks noChangeAspect="1"/>
          </p:cNvPicPr>
          <p:nvPr/>
        </p:nvPicPr>
        <p:blipFill>
          <a:blip r:embed="rId3"/>
          <a:stretch>
            <a:fillRect/>
          </a:stretch>
        </p:blipFill>
        <p:spPr>
          <a:xfrm>
            <a:off x="1928615" y="1100360"/>
            <a:ext cx="8610268" cy="5410168"/>
          </a:xfrm>
          <a:prstGeom prst="rect">
            <a:avLst/>
          </a:prstGeom>
        </p:spPr>
      </p:pic>
    </p:spTree>
    <p:extLst>
      <p:ext uri="{BB962C8B-B14F-4D97-AF65-F5344CB8AC3E}">
        <p14:creationId xmlns:p14="http://schemas.microsoft.com/office/powerpoint/2010/main" val="3493013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Combining Property and Asset</a:t>
            </a:r>
            <a:endParaRPr dirty="0"/>
          </a:p>
        </p:txBody>
      </p:sp>
      <p:pic>
        <p:nvPicPr>
          <p:cNvPr id="3" name="Picture 2">
            <a:extLst>
              <a:ext uri="{FF2B5EF4-FFF2-40B4-BE49-F238E27FC236}">
                <a16:creationId xmlns:a16="http://schemas.microsoft.com/office/drawing/2014/main" id="{F96C2F35-4C16-D5CA-6B64-D9EAF4F2967E}"/>
              </a:ext>
            </a:extLst>
          </p:cNvPr>
          <p:cNvPicPr>
            <a:picLocks noChangeAspect="1"/>
          </p:cNvPicPr>
          <p:nvPr/>
        </p:nvPicPr>
        <p:blipFill>
          <a:blip r:embed="rId3"/>
          <a:stretch>
            <a:fillRect/>
          </a:stretch>
        </p:blipFill>
        <p:spPr>
          <a:xfrm>
            <a:off x="2208212" y="460684"/>
            <a:ext cx="7772400" cy="6068450"/>
          </a:xfrm>
          <a:prstGeom prst="rect">
            <a:avLst/>
          </a:prstGeom>
        </p:spPr>
      </p:pic>
    </p:spTree>
    <p:extLst>
      <p:ext uri="{BB962C8B-B14F-4D97-AF65-F5344CB8AC3E}">
        <p14:creationId xmlns:p14="http://schemas.microsoft.com/office/powerpoint/2010/main" val="3749846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Same Problem – Different Floor</a:t>
            </a:r>
            <a:endParaRPr dirty="0"/>
          </a:p>
        </p:txBody>
      </p:sp>
    </p:spTree>
    <p:extLst>
      <p:ext uri="{BB962C8B-B14F-4D97-AF65-F5344CB8AC3E}">
        <p14:creationId xmlns:p14="http://schemas.microsoft.com/office/powerpoint/2010/main" val="161545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3" name="Picture 12">
            <a:extLst>
              <a:ext uri="{FF2B5EF4-FFF2-40B4-BE49-F238E27FC236}">
                <a16:creationId xmlns:a16="http://schemas.microsoft.com/office/drawing/2014/main" id="{C8BAEAB9-2377-BB2A-F411-A0D88BE6BD93}"/>
              </a:ext>
            </a:extLst>
          </p:cNvPr>
          <p:cNvPicPr>
            <a:picLocks noChangeAspect="1"/>
          </p:cNvPicPr>
          <p:nvPr/>
        </p:nvPicPr>
        <p:blipFill>
          <a:blip r:embed="rId3"/>
          <a:stretch>
            <a:fillRect/>
          </a:stretch>
        </p:blipFill>
        <p:spPr>
          <a:xfrm>
            <a:off x="339422" y="1830497"/>
            <a:ext cx="11503145" cy="1246174"/>
          </a:xfrm>
          <a:prstGeom prst="rect">
            <a:avLst/>
          </a:prstGeom>
        </p:spPr>
      </p:pic>
      <p:pic>
        <p:nvPicPr>
          <p:cNvPr id="5" name="Picture 4">
            <a:extLst>
              <a:ext uri="{FF2B5EF4-FFF2-40B4-BE49-F238E27FC236}">
                <a16:creationId xmlns:a16="http://schemas.microsoft.com/office/drawing/2014/main" id="{7002CDB8-0AA2-7585-35AF-A5B6311B6187}"/>
              </a:ext>
            </a:extLst>
          </p:cNvPr>
          <p:cNvPicPr>
            <a:picLocks noChangeAspect="1"/>
          </p:cNvPicPr>
          <p:nvPr/>
        </p:nvPicPr>
        <p:blipFill>
          <a:blip r:embed="rId4"/>
          <a:stretch>
            <a:fillRect/>
          </a:stretch>
        </p:blipFill>
        <p:spPr>
          <a:xfrm>
            <a:off x="10479183" y="286583"/>
            <a:ext cx="1442035" cy="99139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Same Problem – Different Floor</a:t>
            </a:r>
            <a:endParaRPr dirty="0"/>
          </a:p>
        </p:txBody>
      </p:sp>
      <p:pic>
        <p:nvPicPr>
          <p:cNvPr id="2" name="Picture 1">
            <a:extLst>
              <a:ext uri="{FF2B5EF4-FFF2-40B4-BE49-F238E27FC236}">
                <a16:creationId xmlns:a16="http://schemas.microsoft.com/office/drawing/2014/main" id="{FBA7F9D6-BA4F-7B32-526B-DF387E3776BB}"/>
              </a:ext>
            </a:extLst>
          </p:cNvPr>
          <p:cNvPicPr>
            <a:picLocks noChangeAspect="1"/>
          </p:cNvPicPr>
          <p:nvPr/>
        </p:nvPicPr>
        <p:blipFill>
          <a:blip r:embed="rId5"/>
          <a:stretch>
            <a:fillRect/>
          </a:stretch>
        </p:blipFill>
        <p:spPr>
          <a:xfrm>
            <a:off x="342833" y="3950604"/>
            <a:ext cx="11390617" cy="2451015"/>
          </a:xfrm>
          <a:prstGeom prst="rect">
            <a:avLst/>
          </a:prstGeom>
        </p:spPr>
      </p:pic>
    </p:spTree>
    <p:extLst>
      <p:ext uri="{BB962C8B-B14F-4D97-AF65-F5344CB8AC3E}">
        <p14:creationId xmlns:p14="http://schemas.microsoft.com/office/powerpoint/2010/main" val="394288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9" name="Picture 8">
            <a:extLst>
              <a:ext uri="{FF2B5EF4-FFF2-40B4-BE49-F238E27FC236}">
                <a16:creationId xmlns:a16="http://schemas.microsoft.com/office/drawing/2014/main" id="{1E3C555E-AFBF-867F-F695-DC89C59D1D2E}"/>
              </a:ext>
            </a:extLst>
          </p:cNvPr>
          <p:cNvPicPr>
            <a:picLocks noChangeAspect="1"/>
          </p:cNvPicPr>
          <p:nvPr/>
        </p:nvPicPr>
        <p:blipFill>
          <a:blip r:embed="rId3"/>
          <a:stretch>
            <a:fillRect/>
          </a:stretch>
        </p:blipFill>
        <p:spPr>
          <a:xfrm>
            <a:off x="353127" y="1830497"/>
            <a:ext cx="11503145" cy="1246174"/>
          </a:xfrm>
          <a:prstGeom prst="rect">
            <a:avLst/>
          </a:prstGeom>
        </p:spPr>
      </p:pic>
      <p:pic>
        <p:nvPicPr>
          <p:cNvPr id="5" name="Picture 4">
            <a:extLst>
              <a:ext uri="{FF2B5EF4-FFF2-40B4-BE49-F238E27FC236}">
                <a16:creationId xmlns:a16="http://schemas.microsoft.com/office/drawing/2014/main" id="{7002CDB8-0AA2-7585-35AF-A5B6311B6187}"/>
              </a:ext>
            </a:extLst>
          </p:cNvPr>
          <p:cNvPicPr>
            <a:picLocks noChangeAspect="1"/>
          </p:cNvPicPr>
          <p:nvPr/>
        </p:nvPicPr>
        <p:blipFill>
          <a:blip r:embed="rId4"/>
          <a:stretch>
            <a:fillRect/>
          </a:stretch>
        </p:blipFill>
        <p:spPr>
          <a:xfrm>
            <a:off x="10479183" y="286583"/>
            <a:ext cx="1442035" cy="99139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Same Problem – Different Floor</a:t>
            </a:r>
            <a:endParaRPr dirty="0"/>
          </a:p>
        </p:txBody>
      </p:sp>
      <p:pic>
        <p:nvPicPr>
          <p:cNvPr id="3" name="Picture 2">
            <a:extLst>
              <a:ext uri="{FF2B5EF4-FFF2-40B4-BE49-F238E27FC236}">
                <a16:creationId xmlns:a16="http://schemas.microsoft.com/office/drawing/2014/main" id="{003CF180-E5DC-52DE-0085-6F075729D27A}"/>
              </a:ext>
            </a:extLst>
          </p:cNvPr>
          <p:cNvPicPr>
            <a:picLocks noChangeAspect="1"/>
          </p:cNvPicPr>
          <p:nvPr/>
        </p:nvPicPr>
        <p:blipFill>
          <a:blip r:embed="rId5"/>
          <a:stretch>
            <a:fillRect/>
          </a:stretch>
        </p:blipFill>
        <p:spPr>
          <a:xfrm>
            <a:off x="342833" y="3950604"/>
            <a:ext cx="11390617" cy="2451015"/>
          </a:xfrm>
          <a:prstGeom prst="rect">
            <a:avLst/>
          </a:prstGeom>
        </p:spPr>
      </p:pic>
    </p:spTree>
    <p:extLst>
      <p:ext uri="{BB962C8B-B14F-4D97-AF65-F5344CB8AC3E}">
        <p14:creationId xmlns:p14="http://schemas.microsoft.com/office/powerpoint/2010/main" val="1470412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D3981328-0E31-0F6F-C525-267E32FD04FB}"/>
              </a:ext>
            </a:extLst>
          </p:cNvPr>
          <p:cNvPicPr>
            <a:picLocks noChangeAspect="1"/>
          </p:cNvPicPr>
          <p:nvPr/>
        </p:nvPicPr>
        <p:blipFill>
          <a:blip r:embed="rId3"/>
          <a:stretch>
            <a:fillRect/>
          </a:stretch>
        </p:blipFill>
        <p:spPr>
          <a:xfrm>
            <a:off x="353127" y="1830497"/>
            <a:ext cx="11503145" cy="1246174"/>
          </a:xfrm>
          <a:prstGeom prst="rect">
            <a:avLst/>
          </a:prstGeom>
        </p:spPr>
      </p:pic>
      <p:pic>
        <p:nvPicPr>
          <p:cNvPr id="4" name="Picture 3">
            <a:extLst>
              <a:ext uri="{FF2B5EF4-FFF2-40B4-BE49-F238E27FC236}">
                <a16:creationId xmlns:a16="http://schemas.microsoft.com/office/drawing/2014/main" id="{4BCC3169-CD05-1F4E-7A64-F6D398E7D9FB}"/>
              </a:ext>
            </a:extLst>
          </p:cNvPr>
          <p:cNvPicPr>
            <a:picLocks noChangeAspect="1"/>
          </p:cNvPicPr>
          <p:nvPr/>
        </p:nvPicPr>
        <p:blipFill>
          <a:blip r:embed="rId4"/>
          <a:stretch>
            <a:fillRect/>
          </a:stretch>
        </p:blipFill>
        <p:spPr>
          <a:xfrm>
            <a:off x="342833" y="3950604"/>
            <a:ext cx="11390617" cy="2451015"/>
          </a:xfrm>
          <a:prstGeom prst="rect">
            <a:avLst/>
          </a:prstGeom>
        </p:spPr>
      </p:pic>
      <p:pic>
        <p:nvPicPr>
          <p:cNvPr id="5" name="Picture 4">
            <a:extLst>
              <a:ext uri="{FF2B5EF4-FFF2-40B4-BE49-F238E27FC236}">
                <a16:creationId xmlns:a16="http://schemas.microsoft.com/office/drawing/2014/main" id="{7002CDB8-0AA2-7585-35AF-A5B6311B6187}"/>
              </a:ext>
            </a:extLst>
          </p:cNvPr>
          <p:cNvPicPr>
            <a:picLocks noChangeAspect="1"/>
          </p:cNvPicPr>
          <p:nvPr/>
        </p:nvPicPr>
        <p:blipFill>
          <a:blip r:embed="rId5"/>
          <a:stretch>
            <a:fillRect/>
          </a:stretch>
        </p:blipFill>
        <p:spPr>
          <a:xfrm>
            <a:off x="10479183" y="286583"/>
            <a:ext cx="1442035" cy="99139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Same Problem – Different Floor</a:t>
            </a:r>
            <a:endParaRPr dirty="0"/>
          </a:p>
        </p:txBody>
      </p:sp>
    </p:spTree>
    <p:extLst>
      <p:ext uri="{BB962C8B-B14F-4D97-AF65-F5344CB8AC3E}">
        <p14:creationId xmlns:p14="http://schemas.microsoft.com/office/powerpoint/2010/main" val="3310464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2658BBF7-21F5-E0ED-466D-0085AAE3AEDA}"/>
              </a:ext>
            </a:extLst>
          </p:cNvPr>
          <p:cNvPicPr>
            <a:picLocks noChangeAspect="1"/>
          </p:cNvPicPr>
          <p:nvPr/>
        </p:nvPicPr>
        <p:blipFill rotWithShape="1">
          <a:blip r:embed="rId3"/>
          <a:srcRect t="2" b="15486"/>
          <a:stretch/>
        </p:blipFill>
        <p:spPr>
          <a:xfrm>
            <a:off x="0" y="0"/>
            <a:ext cx="12188825"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endParaRPr dirty="0"/>
          </a:p>
        </p:txBody>
      </p:sp>
      <p:sp>
        <p:nvSpPr>
          <p:cNvPr id="4" name="TextBox 3">
            <a:extLst>
              <a:ext uri="{FF2B5EF4-FFF2-40B4-BE49-F238E27FC236}">
                <a16:creationId xmlns:a16="http://schemas.microsoft.com/office/drawing/2014/main" id="{13C01703-0F75-5CEC-304D-8CBED3E7DC59}"/>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Darts in a dartboard </a:t>
            </a:r>
            <a:r>
              <a:rPr lang="en-US" sz="1100" dirty="0">
                <a:solidFill>
                  <a:srgbClr val="FFFAB2"/>
                </a:solidFill>
              </a:rPr>
              <a:t>(link in references) </a:t>
            </a:r>
          </a:p>
        </p:txBody>
      </p:sp>
    </p:spTree>
    <p:extLst>
      <p:ext uri="{BB962C8B-B14F-4D97-AF65-F5344CB8AC3E}">
        <p14:creationId xmlns:p14="http://schemas.microsoft.com/office/powerpoint/2010/main" val="2687682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F77CAEAC-08A9-D29F-DC53-173EE1F82694}"/>
              </a:ext>
            </a:extLst>
          </p:cNvPr>
          <p:cNvPicPr>
            <a:picLocks noChangeAspect="1"/>
          </p:cNvPicPr>
          <p:nvPr/>
        </p:nvPicPr>
        <p:blipFill>
          <a:blip r:embed="rId3"/>
          <a:stretch>
            <a:fillRect/>
          </a:stretch>
        </p:blipFill>
        <p:spPr>
          <a:xfrm>
            <a:off x="354793" y="1856033"/>
            <a:ext cx="11479237" cy="1243584"/>
          </a:xfrm>
          <a:prstGeom prst="rect">
            <a:avLst/>
          </a:prstGeom>
        </p:spPr>
      </p:pic>
      <p:pic>
        <p:nvPicPr>
          <p:cNvPr id="2" name="Picture 1">
            <a:extLst>
              <a:ext uri="{FF2B5EF4-FFF2-40B4-BE49-F238E27FC236}">
                <a16:creationId xmlns:a16="http://schemas.microsoft.com/office/drawing/2014/main" id="{F5666BB8-C0A4-03FA-D48D-677B8FA1FD4E}"/>
              </a:ext>
            </a:extLst>
          </p:cNvPr>
          <p:cNvPicPr>
            <a:picLocks noChangeAspect="1"/>
          </p:cNvPicPr>
          <p:nvPr/>
        </p:nvPicPr>
        <p:blipFill>
          <a:blip r:embed="rId4"/>
          <a:stretch>
            <a:fillRect/>
          </a:stretch>
        </p:blipFill>
        <p:spPr>
          <a:xfrm>
            <a:off x="455618" y="3970568"/>
            <a:ext cx="11277833" cy="2426747"/>
          </a:xfrm>
          <a:prstGeom prst="rect">
            <a:avLst/>
          </a:prstGeom>
        </p:spPr>
      </p:pic>
      <p:pic>
        <p:nvPicPr>
          <p:cNvPr id="10" name="Picture 9">
            <a:extLst>
              <a:ext uri="{FF2B5EF4-FFF2-40B4-BE49-F238E27FC236}">
                <a16:creationId xmlns:a16="http://schemas.microsoft.com/office/drawing/2014/main" id="{27305226-27CE-894C-4978-E79F31A811DA}"/>
              </a:ext>
            </a:extLst>
          </p:cNvPr>
          <p:cNvPicPr>
            <a:picLocks noChangeAspect="1"/>
          </p:cNvPicPr>
          <p:nvPr/>
        </p:nvPicPr>
        <p:blipFill>
          <a:blip r:embed="rId5"/>
          <a:stretch>
            <a:fillRect/>
          </a:stretch>
        </p:blipFill>
        <p:spPr>
          <a:xfrm>
            <a:off x="10479184" y="286583"/>
            <a:ext cx="1442035" cy="99139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Same Problem – Different Floor</a:t>
            </a:r>
            <a:endParaRPr dirty="0"/>
          </a:p>
        </p:txBody>
      </p:sp>
    </p:spTree>
    <p:extLst>
      <p:ext uri="{BB962C8B-B14F-4D97-AF65-F5344CB8AC3E}">
        <p14:creationId xmlns:p14="http://schemas.microsoft.com/office/powerpoint/2010/main" val="130802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2" name="Picture 11">
            <a:extLst>
              <a:ext uri="{FF2B5EF4-FFF2-40B4-BE49-F238E27FC236}">
                <a16:creationId xmlns:a16="http://schemas.microsoft.com/office/drawing/2014/main" id="{6C817999-F475-20C5-C31C-CBAAE3990F2C}"/>
              </a:ext>
            </a:extLst>
          </p:cNvPr>
          <p:cNvPicPr>
            <a:picLocks noChangeAspect="1"/>
          </p:cNvPicPr>
          <p:nvPr/>
        </p:nvPicPr>
        <p:blipFill>
          <a:blip r:embed="rId3"/>
          <a:stretch>
            <a:fillRect/>
          </a:stretch>
        </p:blipFill>
        <p:spPr>
          <a:xfrm>
            <a:off x="342839" y="1854738"/>
            <a:ext cx="11503145" cy="1246174"/>
          </a:xfrm>
          <a:prstGeom prst="rect">
            <a:avLst/>
          </a:prstGeom>
        </p:spPr>
      </p:pic>
      <p:pic>
        <p:nvPicPr>
          <p:cNvPr id="3" name="Picture 2">
            <a:extLst>
              <a:ext uri="{FF2B5EF4-FFF2-40B4-BE49-F238E27FC236}">
                <a16:creationId xmlns:a16="http://schemas.microsoft.com/office/drawing/2014/main" id="{07AED3AA-24BE-9944-6549-07F5D0246097}"/>
              </a:ext>
            </a:extLst>
          </p:cNvPr>
          <p:cNvPicPr>
            <a:picLocks noChangeAspect="1"/>
          </p:cNvPicPr>
          <p:nvPr/>
        </p:nvPicPr>
        <p:blipFill>
          <a:blip r:embed="rId4"/>
          <a:stretch>
            <a:fillRect/>
          </a:stretch>
        </p:blipFill>
        <p:spPr>
          <a:xfrm>
            <a:off x="455617" y="3970568"/>
            <a:ext cx="11277833" cy="2426747"/>
          </a:xfrm>
          <a:prstGeom prst="rect">
            <a:avLst/>
          </a:prstGeom>
        </p:spPr>
      </p:pic>
      <p:pic>
        <p:nvPicPr>
          <p:cNvPr id="10" name="Picture 9">
            <a:extLst>
              <a:ext uri="{FF2B5EF4-FFF2-40B4-BE49-F238E27FC236}">
                <a16:creationId xmlns:a16="http://schemas.microsoft.com/office/drawing/2014/main" id="{27305226-27CE-894C-4978-E79F31A811DA}"/>
              </a:ext>
            </a:extLst>
          </p:cNvPr>
          <p:cNvPicPr>
            <a:picLocks noChangeAspect="1"/>
          </p:cNvPicPr>
          <p:nvPr/>
        </p:nvPicPr>
        <p:blipFill>
          <a:blip r:embed="rId5"/>
          <a:stretch>
            <a:fillRect/>
          </a:stretch>
        </p:blipFill>
        <p:spPr>
          <a:xfrm>
            <a:off x="10479184" y="286583"/>
            <a:ext cx="1442035" cy="99139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Same Problem – Different Floor</a:t>
            </a:r>
            <a:endParaRPr dirty="0"/>
          </a:p>
        </p:txBody>
      </p:sp>
    </p:spTree>
    <p:extLst>
      <p:ext uri="{BB962C8B-B14F-4D97-AF65-F5344CB8AC3E}">
        <p14:creationId xmlns:p14="http://schemas.microsoft.com/office/powerpoint/2010/main" val="2446920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8" name="Picture 7">
            <a:extLst>
              <a:ext uri="{FF2B5EF4-FFF2-40B4-BE49-F238E27FC236}">
                <a16:creationId xmlns:a16="http://schemas.microsoft.com/office/drawing/2014/main" id="{861906B1-75E1-1596-B7F9-A94A2F934739}"/>
              </a:ext>
            </a:extLst>
          </p:cNvPr>
          <p:cNvPicPr>
            <a:picLocks noChangeAspect="1"/>
          </p:cNvPicPr>
          <p:nvPr/>
        </p:nvPicPr>
        <p:blipFill>
          <a:blip r:embed="rId3"/>
          <a:stretch>
            <a:fillRect/>
          </a:stretch>
        </p:blipFill>
        <p:spPr>
          <a:xfrm>
            <a:off x="335987" y="1830497"/>
            <a:ext cx="11516850" cy="124617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Same Problem – Different Floor</a:t>
            </a:r>
            <a:endParaRPr dirty="0"/>
          </a:p>
        </p:txBody>
      </p:sp>
      <p:pic>
        <p:nvPicPr>
          <p:cNvPr id="4" name="Picture 3">
            <a:extLst>
              <a:ext uri="{FF2B5EF4-FFF2-40B4-BE49-F238E27FC236}">
                <a16:creationId xmlns:a16="http://schemas.microsoft.com/office/drawing/2014/main" id="{2FE715E1-A378-E8D8-8FF0-2495AA01EF65}"/>
              </a:ext>
            </a:extLst>
          </p:cNvPr>
          <p:cNvPicPr>
            <a:picLocks noChangeAspect="1"/>
          </p:cNvPicPr>
          <p:nvPr/>
        </p:nvPicPr>
        <p:blipFill>
          <a:blip r:embed="rId4"/>
          <a:stretch>
            <a:fillRect/>
          </a:stretch>
        </p:blipFill>
        <p:spPr>
          <a:xfrm>
            <a:off x="10479185" y="280995"/>
            <a:ext cx="1442035" cy="994198"/>
          </a:xfrm>
          <a:prstGeom prst="rect">
            <a:avLst/>
          </a:prstGeom>
        </p:spPr>
      </p:pic>
      <p:pic>
        <p:nvPicPr>
          <p:cNvPr id="2" name="Picture 1">
            <a:extLst>
              <a:ext uri="{FF2B5EF4-FFF2-40B4-BE49-F238E27FC236}">
                <a16:creationId xmlns:a16="http://schemas.microsoft.com/office/drawing/2014/main" id="{389D4630-0A24-5553-26CB-9FD8DA6EDED9}"/>
              </a:ext>
            </a:extLst>
          </p:cNvPr>
          <p:cNvPicPr>
            <a:picLocks noChangeAspect="1"/>
          </p:cNvPicPr>
          <p:nvPr/>
        </p:nvPicPr>
        <p:blipFill>
          <a:blip r:embed="rId5"/>
          <a:stretch>
            <a:fillRect/>
          </a:stretch>
        </p:blipFill>
        <p:spPr>
          <a:xfrm>
            <a:off x="335987" y="3922086"/>
            <a:ext cx="11513416" cy="2475229"/>
          </a:xfrm>
          <a:prstGeom prst="rect">
            <a:avLst/>
          </a:prstGeom>
        </p:spPr>
      </p:pic>
    </p:spTree>
    <p:extLst>
      <p:ext uri="{BB962C8B-B14F-4D97-AF65-F5344CB8AC3E}">
        <p14:creationId xmlns:p14="http://schemas.microsoft.com/office/powerpoint/2010/main" val="2130010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328BB390-A10F-2453-A6F3-E1F4699291A1}"/>
              </a:ext>
            </a:extLst>
          </p:cNvPr>
          <p:cNvPicPr>
            <a:picLocks noChangeAspect="1"/>
          </p:cNvPicPr>
          <p:nvPr/>
        </p:nvPicPr>
        <p:blipFill>
          <a:blip r:embed="rId3"/>
          <a:stretch>
            <a:fillRect/>
          </a:stretch>
        </p:blipFill>
        <p:spPr>
          <a:xfrm>
            <a:off x="335987" y="3922086"/>
            <a:ext cx="11513416" cy="247522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Same Problem – Different Floor</a:t>
            </a:r>
            <a:endParaRPr dirty="0"/>
          </a:p>
        </p:txBody>
      </p:sp>
      <p:pic>
        <p:nvPicPr>
          <p:cNvPr id="4" name="Picture 3">
            <a:extLst>
              <a:ext uri="{FF2B5EF4-FFF2-40B4-BE49-F238E27FC236}">
                <a16:creationId xmlns:a16="http://schemas.microsoft.com/office/drawing/2014/main" id="{2FE715E1-A378-E8D8-8FF0-2495AA01EF65}"/>
              </a:ext>
            </a:extLst>
          </p:cNvPr>
          <p:cNvPicPr>
            <a:picLocks noChangeAspect="1"/>
          </p:cNvPicPr>
          <p:nvPr/>
        </p:nvPicPr>
        <p:blipFill>
          <a:blip r:embed="rId4"/>
          <a:stretch>
            <a:fillRect/>
          </a:stretch>
        </p:blipFill>
        <p:spPr>
          <a:xfrm>
            <a:off x="10479185" y="280995"/>
            <a:ext cx="1442035" cy="994198"/>
          </a:xfrm>
          <a:prstGeom prst="rect">
            <a:avLst/>
          </a:prstGeom>
        </p:spPr>
      </p:pic>
      <p:pic>
        <p:nvPicPr>
          <p:cNvPr id="6" name="Picture 5">
            <a:extLst>
              <a:ext uri="{FF2B5EF4-FFF2-40B4-BE49-F238E27FC236}">
                <a16:creationId xmlns:a16="http://schemas.microsoft.com/office/drawing/2014/main" id="{A6C8E27A-9DFB-88FC-5E7C-B4F45C1E1EA5}"/>
              </a:ext>
            </a:extLst>
          </p:cNvPr>
          <p:cNvPicPr>
            <a:picLocks noChangeAspect="1"/>
          </p:cNvPicPr>
          <p:nvPr/>
        </p:nvPicPr>
        <p:blipFill>
          <a:blip r:embed="rId5"/>
          <a:stretch>
            <a:fillRect/>
          </a:stretch>
        </p:blipFill>
        <p:spPr>
          <a:xfrm>
            <a:off x="335987" y="1830497"/>
            <a:ext cx="11516850" cy="1246174"/>
          </a:xfrm>
          <a:prstGeom prst="rect">
            <a:avLst/>
          </a:prstGeom>
        </p:spPr>
      </p:pic>
    </p:spTree>
    <p:extLst>
      <p:ext uri="{BB962C8B-B14F-4D97-AF65-F5344CB8AC3E}">
        <p14:creationId xmlns:p14="http://schemas.microsoft.com/office/powerpoint/2010/main" val="4291403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Layers</a:t>
            </a:r>
            <a:endParaRPr dirty="0"/>
          </a:p>
        </p:txBody>
      </p:sp>
    </p:spTree>
    <p:extLst>
      <p:ext uri="{BB962C8B-B14F-4D97-AF65-F5344CB8AC3E}">
        <p14:creationId xmlns:p14="http://schemas.microsoft.com/office/powerpoint/2010/main" val="8476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Layers</a:t>
            </a:r>
            <a:endParaRPr dirty="0"/>
          </a:p>
        </p:txBody>
      </p:sp>
      <p:graphicFrame>
        <p:nvGraphicFramePr>
          <p:cNvPr id="2" name="Table 1">
            <a:extLst>
              <a:ext uri="{FF2B5EF4-FFF2-40B4-BE49-F238E27FC236}">
                <a16:creationId xmlns:a16="http://schemas.microsoft.com/office/drawing/2014/main" id="{20C1537E-B12B-07D5-20B0-28B0A2F46861}"/>
              </a:ext>
            </a:extLst>
          </p:cNvPr>
          <p:cNvGraphicFramePr>
            <a:graphicFrameLocks noGrp="1"/>
          </p:cNvGraphicFramePr>
          <p:nvPr>
            <p:extLst>
              <p:ext uri="{D42A27DB-BD31-4B8C-83A1-F6EECF244321}">
                <p14:modId xmlns:p14="http://schemas.microsoft.com/office/powerpoint/2010/main" val="1863738121"/>
              </p:ext>
            </p:extLst>
          </p:nvPr>
        </p:nvGraphicFramePr>
        <p:xfrm>
          <a:off x="3359001" y="2244030"/>
          <a:ext cx="5470821" cy="2369939"/>
        </p:xfrm>
        <a:graphic>
          <a:graphicData uri="http://schemas.openxmlformats.org/drawingml/2006/table">
            <a:tbl>
              <a:tblPr>
                <a:tableStyleId>{F9A1F375-83D2-49B6-B6D9-1E75FAB2CD22}</a:tableStyleId>
              </a:tblPr>
              <a:tblGrid>
                <a:gridCol w="1465262">
                  <a:extLst>
                    <a:ext uri="{9D8B030D-6E8A-4147-A177-3AD203B41FA5}">
                      <a16:colId xmlns:a16="http://schemas.microsoft.com/office/drawing/2014/main" val="2010725114"/>
                    </a:ext>
                  </a:extLst>
                </a:gridCol>
                <a:gridCol w="4005559">
                  <a:extLst>
                    <a:ext uri="{9D8B030D-6E8A-4147-A177-3AD203B41FA5}">
                      <a16:colId xmlns:a16="http://schemas.microsoft.com/office/drawing/2014/main" val="620285255"/>
                    </a:ext>
                  </a:extLst>
                </a:gridCol>
              </a:tblGrid>
              <a:tr h="391649">
                <a:tc>
                  <a:txBody>
                    <a:bodyPr/>
                    <a:lstStyle/>
                    <a:p>
                      <a:pPr marL="0" marR="0" algn="r">
                        <a:lnSpc>
                          <a:spcPct val="115000"/>
                        </a:lnSpc>
                        <a:spcBef>
                          <a:spcPts val="0"/>
                        </a:spcBef>
                        <a:spcAft>
                          <a:spcPts val="0"/>
                        </a:spcAft>
                      </a:pPr>
                      <a:r>
                        <a:rPr lang="en-US" sz="2400" b="1" dirty="0">
                          <a:effectLst/>
                          <a:latin typeface="Roboto" panose="02000000000000000000" pitchFamily="2" charset="0"/>
                          <a:ea typeface="Roboto" panose="02000000000000000000" pitchFamily="2" charset="0"/>
                        </a:rPr>
                        <a:t>Layer</a:t>
                      </a:r>
                    </a:p>
                  </a:txBody>
                  <a:tcPr marL="63500" marR="63500" marT="63500" marB="63500">
                    <a:solidFill>
                      <a:srgbClr val="DBE5F1"/>
                    </a:solidFill>
                  </a:tcPr>
                </a:tc>
                <a:tc>
                  <a:txBody>
                    <a:bodyPr/>
                    <a:lstStyle/>
                    <a:p>
                      <a:pPr marL="0" marR="0">
                        <a:lnSpc>
                          <a:spcPct val="115000"/>
                        </a:lnSpc>
                        <a:spcBef>
                          <a:spcPts val="0"/>
                        </a:spcBef>
                        <a:spcAft>
                          <a:spcPts val="0"/>
                        </a:spcAft>
                      </a:pPr>
                      <a:r>
                        <a:rPr lang="en-US" sz="2400" b="1" dirty="0">
                          <a:effectLst/>
                          <a:latin typeface="Roboto" panose="02000000000000000000" pitchFamily="2" charset="0"/>
                          <a:ea typeface="Roboto" panose="02000000000000000000" pitchFamily="2" charset="0"/>
                        </a:rPr>
                        <a:t>Description</a:t>
                      </a:r>
                    </a:p>
                  </a:txBody>
                  <a:tcPr marL="63500" marR="63500" marT="63500" marB="63500">
                    <a:solidFill>
                      <a:srgbClr val="DBE5F1"/>
                    </a:solidFill>
                  </a:tcPr>
                </a:tc>
                <a:extLst>
                  <a:ext uri="{0D108BD9-81ED-4DB2-BD59-A6C34878D82A}">
                    <a16:rowId xmlns:a16="http://schemas.microsoft.com/office/drawing/2014/main" val="605654550"/>
                  </a:ext>
                </a:extLst>
              </a:tr>
              <a:tr h="342357">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Physical</a:t>
                      </a:r>
                    </a:p>
                  </a:txBody>
                  <a:tcPr marL="63500" marR="63500" marT="63500" marB="63500" anchor="ct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hardware interface</a:t>
                      </a:r>
                    </a:p>
                  </a:txBody>
                  <a:tcPr marL="63500" marR="63500" marT="63500" marB="63500"/>
                </a:tc>
                <a:extLst>
                  <a:ext uri="{0D108BD9-81ED-4DB2-BD59-A6C34878D82A}">
                    <a16:rowId xmlns:a16="http://schemas.microsoft.com/office/drawing/2014/main" val="1128105500"/>
                  </a:ext>
                </a:extLst>
              </a:tr>
              <a:tr h="342357">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Network</a:t>
                      </a:r>
                    </a:p>
                  </a:txBody>
                  <a:tcPr marL="63500" marR="63500" marT="63500" marB="63500" anchor="ct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system-mediated transport</a:t>
                      </a:r>
                    </a:p>
                  </a:txBody>
                  <a:tcPr marL="63500" marR="63500" marT="63500" marB="63500"/>
                </a:tc>
                <a:extLst>
                  <a:ext uri="{0D108BD9-81ED-4DB2-BD59-A6C34878D82A}">
                    <a16:rowId xmlns:a16="http://schemas.microsoft.com/office/drawing/2014/main" val="828504003"/>
                  </a:ext>
                </a:extLst>
              </a:tr>
              <a:tr h="491101">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Protocol</a:t>
                      </a:r>
                    </a:p>
                  </a:txBody>
                  <a:tcPr marL="63500" marR="63500" marT="63500" marB="63500" anchor="ct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custom data transport</a:t>
                      </a:r>
                    </a:p>
                  </a:txBody>
                  <a:tcPr marL="63500" marR="63500" marT="63500" marB="63500"/>
                </a:tc>
                <a:extLst>
                  <a:ext uri="{0D108BD9-81ED-4DB2-BD59-A6C34878D82A}">
                    <a16:rowId xmlns:a16="http://schemas.microsoft.com/office/drawing/2014/main" val="854761819"/>
                  </a:ext>
                </a:extLst>
              </a:tr>
              <a:tr h="342357">
                <a:tc>
                  <a:txBody>
                    <a:bodyPr/>
                    <a:lstStyle/>
                    <a:p>
                      <a:pPr marL="0" marR="0" algn="r">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Application</a:t>
                      </a:r>
                    </a:p>
                  </a:txBody>
                  <a:tcPr marL="63500" marR="63500" marT="63500" marB="63500" anchor="ct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 handling within executables</a:t>
                      </a:r>
                    </a:p>
                  </a:txBody>
                  <a:tcPr marL="63500" marR="63500" marT="63500" marB="63500"/>
                </a:tc>
                <a:extLst>
                  <a:ext uri="{0D108BD9-81ED-4DB2-BD59-A6C34878D82A}">
                    <a16:rowId xmlns:a16="http://schemas.microsoft.com/office/drawing/2014/main" val="3018295251"/>
                  </a:ext>
                </a:extLst>
              </a:tr>
            </a:tbl>
          </a:graphicData>
        </a:graphic>
      </p:graphicFrame>
    </p:spTree>
    <p:extLst>
      <p:ext uri="{BB962C8B-B14F-4D97-AF65-F5344CB8AC3E}">
        <p14:creationId xmlns:p14="http://schemas.microsoft.com/office/powerpoint/2010/main" val="1034475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Taxonomy Space</a:t>
            </a:r>
            <a:endParaRPr dirty="0"/>
          </a:p>
        </p:txBody>
      </p:sp>
      <p:pic>
        <p:nvPicPr>
          <p:cNvPr id="3" name="Picture 2">
            <a:extLst>
              <a:ext uri="{FF2B5EF4-FFF2-40B4-BE49-F238E27FC236}">
                <a16:creationId xmlns:a16="http://schemas.microsoft.com/office/drawing/2014/main" id="{DF0AEA1E-25C2-CECB-0793-743F181E2C93}"/>
              </a:ext>
            </a:extLst>
          </p:cNvPr>
          <p:cNvPicPr>
            <a:picLocks noChangeAspect="1"/>
          </p:cNvPicPr>
          <p:nvPr/>
        </p:nvPicPr>
        <p:blipFill>
          <a:blip r:embed="rId3"/>
          <a:stretch>
            <a:fillRect/>
          </a:stretch>
        </p:blipFill>
        <p:spPr>
          <a:xfrm>
            <a:off x="2950953" y="1076379"/>
            <a:ext cx="6286918" cy="5320937"/>
          </a:xfrm>
          <a:prstGeom prst="rect">
            <a:avLst/>
          </a:prstGeom>
        </p:spPr>
      </p:pic>
    </p:spTree>
    <p:extLst>
      <p:ext uri="{BB962C8B-B14F-4D97-AF65-F5344CB8AC3E}">
        <p14:creationId xmlns:p14="http://schemas.microsoft.com/office/powerpoint/2010/main" val="3611441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Identifying Requirement Needs</a:t>
            </a:r>
            <a:endParaRPr dirty="0"/>
          </a:p>
        </p:txBody>
      </p:sp>
      <p:graphicFrame>
        <p:nvGraphicFramePr>
          <p:cNvPr id="2" name="Table 1">
            <a:extLst>
              <a:ext uri="{FF2B5EF4-FFF2-40B4-BE49-F238E27FC236}">
                <a16:creationId xmlns:a16="http://schemas.microsoft.com/office/drawing/2014/main" id="{2249B144-36E4-229A-B711-00513C7F51A5}"/>
              </a:ext>
            </a:extLst>
          </p:cNvPr>
          <p:cNvGraphicFramePr>
            <a:graphicFrameLocks noGrp="1"/>
          </p:cNvGraphicFramePr>
          <p:nvPr>
            <p:extLst>
              <p:ext uri="{D42A27DB-BD31-4B8C-83A1-F6EECF244321}">
                <p14:modId xmlns:p14="http://schemas.microsoft.com/office/powerpoint/2010/main" val="3721552068"/>
              </p:ext>
            </p:extLst>
          </p:nvPr>
        </p:nvGraphicFramePr>
        <p:xfrm>
          <a:off x="3282722" y="1091322"/>
          <a:ext cx="5614375" cy="5305994"/>
        </p:xfrm>
        <a:graphic>
          <a:graphicData uri="http://schemas.openxmlformats.org/drawingml/2006/table">
            <a:tbl>
              <a:tblPr firstRow="1" firstCol="1" bandRow="1">
                <a:tableStyleId>{F9A1F375-83D2-49B6-B6D9-1E75FAB2CD22}</a:tableStyleId>
              </a:tblPr>
              <a:tblGrid>
                <a:gridCol w="1961545">
                  <a:extLst>
                    <a:ext uri="{9D8B030D-6E8A-4147-A177-3AD203B41FA5}">
                      <a16:colId xmlns:a16="http://schemas.microsoft.com/office/drawing/2014/main" val="137446605"/>
                    </a:ext>
                  </a:extLst>
                </a:gridCol>
                <a:gridCol w="406388">
                  <a:extLst>
                    <a:ext uri="{9D8B030D-6E8A-4147-A177-3AD203B41FA5}">
                      <a16:colId xmlns:a16="http://schemas.microsoft.com/office/drawing/2014/main" val="3799853233"/>
                    </a:ext>
                  </a:extLst>
                </a:gridCol>
                <a:gridCol w="406388">
                  <a:extLst>
                    <a:ext uri="{9D8B030D-6E8A-4147-A177-3AD203B41FA5}">
                      <a16:colId xmlns:a16="http://schemas.microsoft.com/office/drawing/2014/main" val="953805007"/>
                    </a:ext>
                  </a:extLst>
                </a:gridCol>
                <a:gridCol w="401726">
                  <a:extLst>
                    <a:ext uri="{9D8B030D-6E8A-4147-A177-3AD203B41FA5}">
                      <a16:colId xmlns:a16="http://schemas.microsoft.com/office/drawing/2014/main" val="2682611648"/>
                    </a:ext>
                  </a:extLst>
                </a:gridCol>
                <a:gridCol w="406388">
                  <a:extLst>
                    <a:ext uri="{9D8B030D-6E8A-4147-A177-3AD203B41FA5}">
                      <a16:colId xmlns:a16="http://schemas.microsoft.com/office/drawing/2014/main" val="2110181033"/>
                    </a:ext>
                  </a:extLst>
                </a:gridCol>
                <a:gridCol w="406388">
                  <a:extLst>
                    <a:ext uri="{9D8B030D-6E8A-4147-A177-3AD203B41FA5}">
                      <a16:colId xmlns:a16="http://schemas.microsoft.com/office/drawing/2014/main" val="3426294764"/>
                    </a:ext>
                  </a:extLst>
                </a:gridCol>
                <a:gridCol w="406388">
                  <a:extLst>
                    <a:ext uri="{9D8B030D-6E8A-4147-A177-3AD203B41FA5}">
                      <a16:colId xmlns:a16="http://schemas.microsoft.com/office/drawing/2014/main" val="2867590483"/>
                    </a:ext>
                  </a:extLst>
                </a:gridCol>
                <a:gridCol w="406388">
                  <a:extLst>
                    <a:ext uri="{9D8B030D-6E8A-4147-A177-3AD203B41FA5}">
                      <a16:colId xmlns:a16="http://schemas.microsoft.com/office/drawing/2014/main" val="3003385167"/>
                    </a:ext>
                  </a:extLst>
                </a:gridCol>
                <a:gridCol w="406388">
                  <a:extLst>
                    <a:ext uri="{9D8B030D-6E8A-4147-A177-3AD203B41FA5}">
                      <a16:colId xmlns:a16="http://schemas.microsoft.com/office/drawing/2014/main" val="1991890391"/>
                    </a:ext>
                  </a:extLst>
                </a:gridCol>
                <a:gridCol w="406388">
                  <a:extLst>
                    <a:ext uri="{9D8B030D-6E8A-4147-A177-3AD203B41FA5}">
                      <a16:colId xmlns:a16="http://schemas.microsoft.com/office/drawing/2014/main" val="1280413329"/>
                    </a:ext>
                  </a:extLst>
                </a:gridCol>
              </a:tblGrid>
              <a:tr h="2381184">
                <a:tc>
                  <a:txBody>
                    <a:bodyPr/>
                    <a:lstStyle/>
                    <a:p>
                      <a:pPr>
                        <a:lnSpc>
                          <a:spcPct val="115000"/>
                        </a:lnSpc>
                      </a:pPr>
                      <a:endParaRPr lang="en-US" sz="2000" dirty="0">
                        <a:effectLst/>
                        <a:latin typeface="Roboto" panose="02000000000000000000" pitchFamily="2" charset="0"/>
                        <a:ea typeface="Roboto" panose="02000000000000000000" pitchFamily="2" charset="0"/>
                      </a:endParaRPr>
                    </a:p>
                  </a:txBody>
                  <a:tcPr marL="45720" marR="45720" anchor="b"/>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Executables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Configuration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Unstructured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Databases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Credentials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Logs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PII</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Packets</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Memory</a:t>
                      </a:r>
                    </a:p>
                  </a:txBody>
                  <a:tcPr marL="45720" marR="45720" vert="vert270" anchor="b">
                    <a:solidFill>
                      <a:srgbClr val="DBE5F1"/>
                    </a:solidFill>
                  </a:tcPr>
                </a:tc>
                <a:extLst>
                  <a:ext uri="{0D108BD9-81ED-4DB2-BD59-A6C34878D82A}">
                    <a16:rowId xmlns:a16="http://schemas.microsoft.com/office/drawing/2014/main" val="2298825427"/>
                  </a:ext>
                </a:extLst>
              </a:tr>
              <a:tr h="31878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Confidentiality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1472503767"/>
                  </a:ext>
                </a:extLst>
              </a:tr>
              <a:tr h="344729">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Integrity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2466063901"/>
                  </a:ext>
                </a:extLst>
              </a:tr>
              <a:tr h="32717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Availability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793048748"/>
                  </a:ext>
                </a:extLst>
              </a:tr>
              <a:tr h="302003">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Non-repudiation</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3624796865"/>
                  </a:ext>
                </a:extLst>
              </a:tr>
              <a:tr h="344729">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Authenticity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2683080927"/>
                  </a:ext>
                </a:extLst>
              </a:tr>
              <a:tr h="117446">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Accountability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569586235"/>
                  </a:ext>
                </a:extLst>
              </a:tr>
              <a:tr h="202116">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Authorization</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2163386789"/>
                  </a:ext>
                </a:extLst>
              </a:tr>
            </a:tbl>
          </a:graphicData>
        </a:graphic>
      </p:graphicFrame>
      <p:sp>
        <p:nvSpPr>
          <p:cNvPr id="3" name="Rectangle 2">
            <a:extLst>
              <a:ext uri="{FF2B5EF4-FFF2-40B4-BE49-F238E27FC236}">
                <a16:creationId xmlns:a16="http://schemas.microsoft.com/office/drawing/2014/main" id="{96E4AF86-4315-BE9E-BF1A-42161C77A222}"/>
              </a:ext>
            </a:extLst>
          </p:cNvPr>
          <p:cNvSpPr/>
          <p:nvPr/>
        </p:nvSpPr>
        <p:spPr>
          <a:xfrm>
            <a:off x="3248025" y="1023183"/>
            <a:ext cx="1990725" cy="24439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672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Identifying Requirement Needs – Application Layer</a:t>
            </a:r>
            <a:endParaRPr dirty="0"/>
          </a:p>
        </p:txBody>
      </p:sp>
      <p:graphicFrame>
        <p:nvGraphicFramePr>
          <p:cNvPr id="2" name="Table 1">
            <a:extLst>
              <a:ext uri="{FF2B5EF4-FFF2-40B4-BE49-F238E27FC236}">
                <a16:creationId xmlns:a16="http://schemas.microsoft.com/office/drawing/2014/main" id="{511F0140-189A-528A-A62A-61A7C3EF3AAC}"/>
              </a:ext>
            </a:extLst>
          </p:cNvPr>
          <p:cNvGraphicFramePr>
            <a:graphicFrameLocks noGrp="1"/>
          </p:cNvGraphicFramePr>
          <p:nvPr>
            <p:extLst>
              <p:ext uri="{D42A27DB-BD31-4B8C-83A1-F6EECF244321}">
                <p14:modId xmlns:p14="http://schemas.microsoft.com/office/powerpoint/2010/main" val="982241971"/>
              </p:ext>
            </p:extLst>
          </p:nvPr>
        </p:nvGraphicFramePr>
        <p:xfrm>
          <a:off x="3282722" y="1091322"/>
          <a:ext cx="5623380" cy="5305994"/>
        </p:xfrm>
        <a:graphic>
          <a:graphicData uri="http://schemas.openxmlformats.org/drawingml/2006/table">
            <a:tbl>
              <a:tblPr firstRow="1" firstCol="1" bandRow="1">
                <a:tableStyleId>{F9A1F375-83D2-49B6-B6D9-1E75FAB2CD22}</a:tableStyleId>
              </a:tblPr>
              <a:tblGrid>
                <a:gridCol w="1964690">
                  <a:extLst>
                    <a:ext uri="{9D8B030D-6E8A-4147-A177-3AD203B41FA5}">
                      <a16:colId xmlns:a16="http://schemas.microsoft.com/office/drawing/2014/main" val="137446605"/>
                    </a:ext>
                  </a:extLst>
                </a:gridCol>
                <a:gridCol w="407040">
                  <a:extLst>
                    <a:ext uri="{9D8B030D-6E8A-4147-A177-3AD203B41FA5}">
                      <a16:colId xmlns:a16="http://schemas.microsoft.com/office/drawing/2014/main" val="3799853233"/>
                    </a:ext>
                  </a:extLst>
                </a:gridCol>
                <a:gridCol w="407040">
                  <a:extLst>
                    <a:ext uri="{9D8B030D-6E8A-4147-A177-3AD203B41FA5}">
                      <a16:colId xmlns:a16="http://schemas.microsoft.com/office/drawing/2014/main" val="953805007"/>
                    </a:ext>
                  </a:extLst>
                </a:gridCol>
                <a:gridCol w="402370">
                  <a:extLst>
                    <a:ext uri="{9D8B030D-6E8A-4147-A177-3AD203B41FA5}">
                      <a16:colId xmlns:a16="http://schemas.microsoft.com/office/drawing/2014/main" val="2682611648"/>
                    </a:ext>
                  </a:extLst>
                </a:gridCol>
                <a:gridCol w="407040">
                  <a:extLst>
                    <a:ext uri="{9D8B030D-6E8A-4147-A177-3AD203B41FA5}">
                      <a16:colId xmlns:a16="http://schemas.microsoft.com/office/drawing/2014/main" val="2110181033"/>
                    </a:ext>
                  </a:extLst>
                </a:gridCol>
                <a:gridCol w="407040">
                  <a:extLst>
                    <a:ext uri="{9D8B030D-6E8A-4147-A177-3AD203B41FA5}">
                      <a16:colId xmlns:a16="http://schemas.microsoft.com/office/drawing/2014/main" val="3426294764"/>
                    </a:ext>
                  </a:extLst>
                </a:gridCol>
                <a:gridCol w="407040">
                  <a:extLst>
                    <a:ext uri="{9D8B030D-6E8A-4147-A177-3AD203B41FA5}">
                      <a16:colId xmlns:a16="http://schemas.microsoft.com/office/drawing/2014/main" val="2867590483"/>
                    </a:ext>
                  </a:extLst>
                </a:gridCol>
                <a:gridCol w="407040">
                  <a:extLst>
                    <a:ext uri="{9D8B030D-6E8A-4147-A177-3AD203B41FA5}">
                      <a16:colId xmlns:a16="http://schemas.microsoft.com/office/drawing/2014/main" val="3003385167"/>
                    </a:ext>
                  </a:extLst>
                </a:gridCol>
                <a:gridCol w="407040">
                  <a:extLst>
                    <a:ext uri="{9D8B030D-6E8A-4147-A177-3AD203B41FA5}">
                      <a16:colId xmlns:a16="http://schemas.microsoft.com/office/drawing/2014/main" val="1991890391"/>
                    </a:ext>
                  </a:extLst>
                </a:gridCol>
                <a:gridCol w="407040">
                  <a:extLst>
                    <a:ext uri="{9D8B030D-6E8A-4147-A177-3AD203B41FA5}">
                      <a16:colId xmlns:a16="http://schemas.microsoft.com/office/drawing/2014/main" val="1280413329"/>
                    </a:ext>
                  </a:extLst>
                </a:gridCol>
              </a:tblGrid>
              <a:tr h="2381184">
                <a:tc>
                  <a:txBody>
                    <a:bodyPr/>
                    <a:lstStyle/>
                    <a:p>
                      <a:pPr>
                        <a:lnSpc>
                          <a:spcPct val="115000"/>
                        </a:lnSpc>
                      </a:pPr>
                      <a:endParaRPr lang="en-US" sz="2000" dirty="0">
                        <a:effectLst/>
                        <a:latin typeface="Roboto" panose="02000000000000000000" pitchFamily="2" charset="0"/>
                        <a:ea typeface="Roboto" panose="02000000000000000000" pitchFamily="2" charset="0"/>
                      </a:endParaRPr>
                    </a:p>
                  </a:txBody>
                  <a:tcPr marL="45720" marR="45720" anchor="b"/>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Executables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Configuration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Unstructured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Databases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Credentials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Logs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PII</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Packets</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Memory</a:t>
                      </a:r>
                    </a:p>
                  </a:txBody>
                  <a:tcPr marL="45720" marR="45720" vert="vert270" anchor="b">
                    <a:solidFill>
                      <a:srgbClr val="DBE5F1"/>
                    </a:solidFill>
                  </a:tcPr>
                </a:tc>
                <a:extLst>
                  <a:ext uri="{0D108BD9-81ED-4DB2-BD59-A6C34878D82A}">
                    <a16:rowId xmlns:a16="http://schemas.microsoft.com/office/drawing/2014/main" val="2298825427"/>
                  </a:ext>
                </a:extLst>
              </a:tr>
              <a:tr h="31878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Confidentiality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extLst>
                  <a:ext uri="{0D108BD9-81ED-4DB2-BD59-A6C34878D82A}">
                    <a16:rowId xmlns:a16="http://schemas.microsoft.com/office/drawing/2014/main" val="1472503767"/>
                  </a:ext>
                </a:extLst>
              </a:tr>
              <a:tr h="344729">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Integrity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extLst>
                  <a:ext uri="{0D108BD9-81ED-4DB2-BD59-A6C34878D82A}">
                    <a16:rowId xmlns:a16="http://schemas.microsoft.com/office/drawing/2014/main" val="2466063901"/>
                  </a:ext>
                </a:extLst>
              </a:tr>
              <a:tr h="32717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Availability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793048748"/>
                  </a:ext>
                </a:extLst>
              </a:tr>
              <a:tr h="302003">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Non-repudiation</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3624796865"/>
                  </a:ext>
                </a:extLst>
              </a:tr>
              <a:tr h="344729">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Authenticity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2683080927"/>
                  </a:ext>
                </a:extLst>
              </a:tr>
              <a:tr h="117446">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Accountability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569586235"/>
                  </a:ext>
                </a:extLst>
              </a:tr>
              <a:tr h="202116">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Authorization</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2163386789"/>
                  </a:ext>
                </a:extLst>
              </a:tr>
            </a:tbl>
          </a:graphicData>
        </a:graphic>
      </p:graphicFrame>
      <p:sp>
        <p:nvSpPr>
          <p:cNvPr id="3" name="Rectangle 2">
            <a:extLst>
              <a:ext uri="{FF2B5EF4-FFF2-40B4-BE49-F238E27FC236}">
                <a16:creationId xmlns:a16="http://schemas.microsoft.com/office/drawing/2014/main" id="{6584D026-3D54-A11F-CB30-88CA9C582E42}"/>
              </a:ext>
            </a:extLst>
          </p:cNvPr>
          <p:cNvSpPr/>
          <p:nvPr/>
        </p:nvSpPr>
        <p:spPr>
          <a:xfrm>
            <a:off x="3248025" y="1023183"/>
            <a:ext cx="1990725" cy="24439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918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Identifying Requirement Needs – Protocol / Network Layers</a:t>
            </a:r>
            <a:endParaRPr dirty="0"/>
          </a:p>
        </p:txBody>
      </p:sp>
      <p:graphicFrame>
        <p:nvGraphicFramePr>
          <p:cNvPr id="2" name="Table 1">
            <a:extLst>
              <a:ext uri="{FF2B5EF4-FFF2-40B4-BE49-F238E27FC236}">
                <a16:creationId xmlns:a16="http://schemas.microsoft.com/office/drawing/2014/main" id="{511F0140-189A-528A-A62A-61A7C3EF3AAC}"/>
              </a:ext>
            </a:extLst>
          </p:cNvPr>
          <p:cNvGraphicFramePr>
            <a:graphicFrameLocks noGrp="1"/>
          </p:cNvGraphicFramePr>
          <p:nvPr>
            <p:extLst>
              <p:ext uri="{D42A27DB-BD31-4B8C-83A1-F6EECF244321}">
                <p14:modId xmlns:p14="http://schemas.microsoft.com/office/powerpoint/2010/main" val="4017745351"/>
              </p:ext>
            </p:extLst>
          </p:nvPr>
        </p:nvGraphicFramePr>
        <p:xfrm>
          <a:off x="3282722" y="1091322"/>
          <a:ext cx="5623380" cy="5305994"/>
        </p:xfrm>
        <a:graphic>
          <a:graphicData uri="http://schemas.openxmlformats.org/drawingml/2006/table">
            <a:tbl>
              <a:tblPr firstRow="1" firstCol="1" bandRow="1">
                <a:tableStyleId>{F9A1F375-83D2-49B6-B6D9-1E75FAB2CD22}</a:tableStyleId>
              </a:tblPr>
              <a:tblGrid>
                <a:gridCol w="1964690">
                  <a:extLst>
                    <a:ext uri="{9D8B030D-6E8A-4147-A177-3AD203B41FA5}">
                      <a16:colId xmlns:a16="http://schemas.microsoft.com/office/drawing/2014/main" val="137446605"/>
                    </a:ext>
                  </a:extLst>
                </a:gridCol>
                <a:gridCol w="407040">
                  <a:extLst>
                    <a:ext uri="{9D8B030D-6E8A-4147-A177-3AD203B41FA5}">
                      <a16:colId xmlns:a16="http://schemas.microsoft.com/office/drawing/2014/main" val="3799853233"/>
                    </a:ext>
                  </a:extLst>
                </a:gridCol>
                <a:gridCol w="407040">
                  <a:extLst>
                    <a:ext uri="{9D8B030D-6E8A-4147-A177-3AD203B41FA5}">
                      <a16:colId xmlns:a16="http://schemas.microsoft.com/office/drawing/2014/main" val="953805007"/>
                    </a:ext>
                  </a:extLst>
                </a:gridCol>
                <a:gridCol w="402370">
                  <a:extLst>
                    <a:ext uri="{9D8B030D-6E8A-4147-A177-3AD203B41FA5}">
                      <a16:colId xmlns:a16="http://schemas.microsoft.com/office/drawing/2014/main" val="2682611648"/>
                    </a:ext>
                  </a:extLst>
                </a:gridCol>
                <a:gridCol w="407040">
                  <a:extLst>
                    <a:ext uri="{9D8B030D-6E8A-4147-A177-3AD203B41FA5}">
                      <a16:colId xmlns:a16="http://schemas.microsoft.com/office/drawing/2014/main" val="2110181033"/>
                    </a:ext>
                  </a:extLst>
                </a:gridCol>
                <a:gridCol w="407040">
                  <a:extLst>
                    <a:ext uri="{9D8B030D-6E8A-4147-A177-3AD203B41FA5}">
                      <a16:colId xmlns:a16="http://schemas.microsoft.com/office/drawing/2014/main" val="3426294764"/>
                    </a:ext>
                  </a:extLst>
                </a:gridCol>
                <a:gridCol w="407040">
                  <a:extLst>
                    <a:ext uri="{9D8B030D-6E8A-4147-A177-3AD203B41FA5}">
                      <a16:colId xmlns:a16="http://schemas.microsoft.com/office/drawing/2014/main" val="2867590483"/>
                    </a:ext>
                  </a:extLst>
                </a:gridCol>
                <a:gridCol w="407040">
                  <a:extLst>
                    <a:ext uri="{9D8B030D-6E8A-4147-A177-3AD203B41FA5}">
                      <a16:colId xmlns:a16="http://schemas.microsoft.com/office/drawing/2014/main" val="3003385167"/>
                    </a:ext>
                  </a:extLst>
                </a:gridCol>
                <a:gridCol w="407040">
                  <a:extLst>
                    <a:ext uri="{9D8B030D-6E8A-4147-A177-3AD203B41FA5}">
                      <a16:colId xmlns:a16="http://schemas.microsoft.com/office/drawing/2014/main" val="1991890391"/>
                    </a:ext>
                  </a:extLst>
                </a:gridCol>
                <a:gridCol w="407040">
                  <a:extLst>
                    <a:ext uri="{9D8B030D-6E8A-4147-A177-3AD203B41FA5}">
                      <a16:colId xmlns:a16="http://schemas.microsoft.com/office/drawing/2014/main" val="1280413329"/>
                    </a:ext>
                  </a:extLst>
                </a:gridCol>
              </a:tblGrid>
              <a:tr h="2381184">
                <a:tc>
                  <a:txBody>
                    <a:bodyPr/>
                    <a:lstStyle/>
                    <a:p>
                      <a:pPr>
                        <a:lnSpc>
                          <a:spcPct val="115000"/>
                        </a:lnSpc>
                      </a:pPr>
                      <a:endParaRPr lang="en-US" sz="2000" dirty="0">
                        <a:effectLst/>
                        <a:latin typeface="Roboto" panose="02000000000000000000" pitchFamily="2" charset="0"/>
                        <a:ea typeface="Roboto" panose="02000000000000000000" pitchFamily="2" charset="0"/>
                      </a:endParaRPr>
                    </a:p>
                  </a:txBody>
                  <a:tcPr marL="45720" marR="45720" anchor="b"/>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Executables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Configuration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Unstructured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Databases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Credentials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Logs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PII</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Packets</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Memory</a:t>
                      </a:r>
                    </a:p>
                  </a:txBody>
                  <a:tcPr marL="45720" marR="45720" vert="vert270" anchor="b">
                    <a:solidFill>
                      <a:srgbClr val="DBE5F1"/>
                    </a:solidFill>
                  </a:tcPr>
                </a:tc>
                <a:extLst>
                  <a:ext uri="{0D108BD9-81ED-4DB2-BD59-A6C34878D82A}">
                    <a16:rowId xmlns:a16="http://schemas.microsoft.com/office/drawing/2014/main" val="2298825427"/>
                  </a:ext>
                </a:extLst>
              </a:tr>
              <a:tr h="31878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Confidentiality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1472503767"/>
                  </a:ext>
                </a:extLst>
              </a:tr>
              <a:tr h="344729">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Integrity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2466063901"/>
                  </a:ext>
                </a:extLst>
              </a:tr>
              <a:tr h="32717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Availability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793048748"/>
                  </a:ext>
                </a:extLst>
              </a:tr>
              <a:tr h="302003">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Non-repudiation</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3624796865"/>
                  </a:ext>
                </a:extLst>
              </a:tr>
              <a:tr h="344729">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Authenticity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2683080927"/>
                  </a:ext>
                </a:extLst>
              </a:tr>
              <a:tr h="117446">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Accountability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569586235"/>
                  </a:ext>
                </a:extLst>
              </a:tr>
              <a:tr h="202116">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Authorization</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extLst>
                  <a:ext uri="{0D108BD9-81ED-4DB2-BD59-A6C34878D82A}">
                    <a16:rowId xmlns:a16="http://schemas.microsoft.com/office/drawing/2014/main" val="2163386789"/>
                  </a:ext>
                </a:extLst>
              </a:tr>
            </a:tbl>
          </a:graphicData>
        </a:graphic>
      </p:graphicFrame>
      <p:sp>
        <p:nvSpPr>
          <p:cNvPr id="3" name="Rectangle 2">
            <a:extLst>
              <a:ext uri="{FF2B5EF4-FFF2-40B4-BE49-F238E27FC236}">
                <a16:creationId xmlns:a16="http://schemas.microsoft.com/office/drawing/2014/main" id="{FE3E1BB0-3D29-A10E-D822-E6786E9204EE}"/>
              </a:ext>
            </a:extLst>
          </p:cNvPr>
          <p:cNvSpPr/>
          <p:nvPr/>
        </p:nvSpPr>
        <p:spPr>
          <a:xfrm>
            <a:off x="3248025" y="1023183"/>
            <a:ext cx="1990725" cy="24439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414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9233A5B2-B233-00DF-3500-3F3DE0B1CB18}"/>
              </a:ext>
            </a:extLst>
          </p:cNvPr>
          <p:cNvPicPr>
            <a:picLocks noChangeAspect="1"/>
          </p:cNvPicPr>
          <p:nvPr/>
        </p:nvPicPr>
        <p:blipFill rotWithShape="1">
          <a:blip r:embed="rId3"/>
          <a:srcRect t="9976" b="15217"/>
          <a:stretch/>
        </p:blipFill>
        <p:spPr>
          <a:xfrm>
            <a:off x="-1" y="0"/>
            <a:ext cx="12188825" cy="686334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endParaRPr dirty="0"/>
          </a:p>
        </p:txBody>
      </p:sp>
      <p:sp>
        <p:nvSpPr>
          <p:cNvPr id="5" name="TextBox 4">
            <a:extLst>
              <a:ext uri="{FF2B5EF4-FFF2-40B4-BE49-F238E27FC236}">
                <a16:creationId xmlns:a16="http://schemas.microsoft.com/office/drawing/2014/main" id="{35DC8299-7ABA-FBAA-92E6-26CFBC7429A3}"/>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Paperwork - by Tom Ventura </a:t>
            </a:r>
            <a:r>
              <a:rPr lang="en-US" sz="1100" dirty="0">
                <a:solidFill>
                  <a:srgbClr val="FFFAB2"/>
                </a:solidFill>
              </a:rPr>
              <a:t>(link in references) </a:t>
            </a:r>
          </a:p>
        </p:txBody>
      </p:sp>
    </p:spTree>
    <p:extLst>
      <p:ext uri="{BB962C8B-B14F-4D97-AF65-F5344CB8AC3E}">
        <p14:creationId xmlns:p14="http://schemas.microsoft.com/office/powerpoint/2010/main" val="1571606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8B13D24-EC22-9643-27AB-2824CF1EC112}"/>
              </a:ext>
            </a:extLst>
          </p:cNvPr>
          <p:cNvGraphicFramePr>
            <a:graphicFrameLocks noGrp="1"/>
          </p:cNvGraphicFramePr>
          <p:nvPr>
            <p:extLst>
              <p:ext uri="{D42A27DB-BD31-4B8C-83A1-F6EECF244321}">
                <p14:modId xmlns:p14="http://schemas.microsoft.com/office/powerpoint/2010/main" val="3427438536"/>
              </p:ext>
            </p:extLst>
          </p:nvPr>
        </p:nvGraphicFramePr>
        <p:xfrm>
          <a:off x="3282722" y="1091322"/>
          <a:ext cx="6020763" cy="5305994"/>
        </p:xfrm>
        <a:graphic>
          <a:graphicData uri="http://schemas.openxmlformats.org/drawingml/2006/table">
            <a:tbl>
              <a:tblPr firstRow="1" firstCol="1" bandRow="1">
                <a:tableStyleId>{F9A1F375-83D2-49B6-B6D9-1E75FAB2CD22}</a:tableStyleId>
              </a:tblPr>
              <a:tblGrid>
                <a:gridCol w="1961545">
                  <a:extLst>
                    <a:ext uri="{9D8B030D-6E8A-4147-A177-3AD203B41FA5}">
                      <a16:colId xmlns:a16="http://schemas.microsoft.com/office/drawing/2014/main" val="137446605"/>
                    </a:ext>
                  </a:extLst>
                </a:gridCol>
                <a:gridCol w="406388">
                  <a:extLst>
                    <a:ext uri="{9D8B030D-6E8A-4147-A177-3AD203B41FA5}">
                      <a16:colId xmlns:a16="http://schemas.microsoft.com/office/drawing/2014/main" val="3799853233"/>
                    </a:ext>
                  </a:extLst>
                </a:gridCol>
                <a:gridCol w="406388">
                  <a:extLst>
                    <a:ext uri="{9D8B030D-6E8A-4147-A177-3AD203B41FA5}">
                      <a16:colId xmlns:a16="http://schemas.microsoft.com/office/drawing/2014/main" val="953805007"/>
                    </a:ext>
                  </a:extLst>
                </a:gridCol>
                <a:gridCol w="401726">
                  <a:extLst>
                    <a:ext uri="{9D8B030D-6E8A-4147-A177-3AD203B41FA5}">
                      <a16:colId xmlns:a16="http://schemas.microsoft.com/office/drawing/2014/main" val="2682611648"/>
                    </a:ext>
                  </a:extLst>
                </a:gridCol>
                <a:gridCol w="406388">
                  <a:extLst>
                    <a:ext uri="{9D8B030D-6E8A-4147-A177-3AD203B41FA5}">
                      <a16:colId xmlns:a16="http://schemas.microsoft.com/office/drawing/2014/main" val="2110181033"/>
                    </a:ext>
                  </a:extLst>
                </a:gridCol>
                <a:gridCol w="406388">
                  <a:extLst>
                    <a:ext uri="{9D8B030D-6E8A-4147-A177-3AD203B41FA5}">
                      <a16:colId xmlns:a16="http://schemas.microsoft.com/office/drawing/2014/main" val="3426294764"/>
                    </a:ext>
                  </a:extLst>
                </a:gridCol>
                <a:gridCol w="406388">
                  <a:extLst>
                    <a:ext uri="{9D8B030D-6E8A-4147-A177-3AD203B41FA5}">
                      <a16:colId xmlns:a16="http://schemas.microsoft.com/office/drawing/2014/main" val="2867590483"/>
                    </a:ext>
                  </a:extLst>
                </a:gridCol>
                <a:gridCol w="406388">
                  <a:extLst>
                    <a:ext uri="{9D8B030D-6E8A-4147-A177-3AD203B41FA5}">
                      <a16:colId xmlns:a16="http://schemas.microsoft.com/office/drawing/2014/main" val="3003385167"/>
                    </a:ext>
                  </a:extLst>
                </a:gridCol>
                <a:gridCol w="406388">
                  <a:extLst>
                    <a:ext uri="{9D8B030D-6E8A-4147-A177-3AD203B41FA5}">
                      <a16:colId xmlns:a16="http://schemas.microsoft.com/office/drawing/2014/main" val="1991890391"/>
                    </a:ext>
                  </a:extLst>
                </a:gridCol>
                <a:gridCol w="406388">
                  <a:extLst>
                    <a:ext uri="{9D8B030D-6E8A-4147-A177-3AD203B41FA5}">
                      <a16:colId xmlns:a16="http://schemas.microsoft.com/office/drawing/2014/main" val="1280413329"/>
                    </a:ext>
                  </a:extLst>
                </a:gridCol>
                <a:gridCol w="406388">
                  <a:extLst>
                    <a:ext uri="{9D8B030D-6E8A-4147-A177-3AD203B41FA5}">
                      <a16:colId xmlns:a16="http://schemas.microsoft.com/office/drawing/2014/main" val="429275120"/>
                    </a:ext>
                  </a:extLst>
                </a:gridCol>
              </a:tblGrid>
              <a:tr h="2381184">
                <a:tc>
                  <a:txBody>
                    <a:bodyPr/>
                    <a:lstStyle/>
                    <a:p>
                      <a:pPr>
                        <a:lnSpc>
                          <a:spcPct val="115000"/>
                        </a:lnSpc>
                      </a:pPr>
                      <a:endParaRPr lang="en-US" sz="2000" dirty="0">
                        <a:effectLst/>
                        <a:latin typeface="Roboto" panose="02000000000000000000" pitchFamily="2" charset="0"/>
                        <a:ea typeface="Roboto" panose="02000000000000000000" pitchFamily="2" charset="0"/>
                      </a:endParaRPr>
                    </a:p>
                  </a:txBody>
                  <a:tcPr marL="45720" marR="45720" anchor="b"/>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Executables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Configuration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Unstructured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Databases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Credentials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Logs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PII</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Packets</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Memory</a:t>
                      </a:r>
                    </a:p>
                  </a:txBody>
                  <a:tcPr marL="45720" marR="45720" vert="vert270" anchor="b">
                    <a:solidFill>
                      <a:srgbClr val="DBE5F1"/>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Hardware</a:t>
                      </a:r>
                    </a:p>
                  </a:txBody>
                  <a:tcPr marL="45720" marR="45720" vert="vert270" anchor="b">
                    <a:noFill/>
                  </a:tcPr>
                </a:tc>
                <a:extLst>
                  <a:ext uri="{0D108BD9-81ED-4DB2-BD59-A6C34878D82A}">
                    <a16:rowId xmlns:a16="http://schemas.microsoft.com/office/drawing/2014/main" val="2298825427"/>
                  </a:ext>
                </a:extLst>
              </a:tr>
              <a:tr h="31878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Confidentiality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endParaRPr lang="en-US" sz="2000" dirty="0">
                        <a:effectLst/>
                        <a:latin typeface="Roboto" panose="02000000000000000000" pitchFamily="2" charset="0"/>
                        <a:ea typeface="Roboto" panose="02000000000000000000" pitchFamily="2" charset="0"/>
                      </a:endParaRPr>
                    </a:p>
                  </a:txBody>
                  <a:tcPr marL="45720" marR="45720" anchor="b">
                    <a:solidFill>
                      <a:schemeClr val="bg2">
                        <a:lumMod val="40000"/>
                        <a:lumOff val="60000"/>
                      </a:schemeClr>
                    </a:solidFill>
                  </a:tcPr>
                </a:tc>
                <a:extLst>
                  <a:ext uri="{0D108BD9-81ED-4DB2-BD59-A6C34878D82A}">
                    <a16:rowId xmlns:a16="http://schemas.microsoft.com/office/drawing/2014/main" val="1472503767"/>
                  </a:ext>
                </a:extLst>
              </a:tr>
              <a:tr h="344729">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Integrity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endParaRPr lang="en-US" sz="2000" dirty="0">
                        <a:effectLst/>
                        <a:latin typeface="Roboto" panose="02000000000000000000" pitchFamily="2" charset="0"/>
                        <a:ea typeface="Roboto" panose="02000000000000000000" pitchFamily="2" charset="0"/>
                      </a:endParaRPr>
                    </a:p>
                  </a:txBody>
                  <a:tcPr marL="45720" marR="45720" anchor="b">
                    <a:solidFill>
                      <a:schemeClr val="bg2">
                        <a:lumMod val="40000"/>
                        <a:lumOff val="60000"/>
                      </a:schemeClr>
                    </a:solidFill>
                  </a:tcPr>
                </a:tc>
                <a:extLst>
                  <a:ext uri="{0D108BD9-81ED-4DB2-BD59-A6C34878D82A}">
                    <a16:rowId xmlns:a16="http://schemas.microsoft.com/office/drawing/2014/main" val="2466063901"/>
                  </a:ext>
                </a:extLst>
              </a:tr>
              <a:tr h="32717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Availability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endParaRPr lang="en-US" sz="2000" dirty="0">
                        <a:effectLst/>
                        <a:latin typeface="Roboto" panose="02000000000000000000" pitchFamily="2" charset="0"/>
                        <a:ea typeface="Roboto" panose="02000000000000000000" pitchFamily="2" charset="0"/>
                      </a:endParaRPr>
                    </a:p>
                  </a:txBody>
                  <a:tcPr marL="45720" marR="45720" anchor="b">
                    <a:solidFill>
                      <a:schemeClr val="bg2">
                        <a:lumMod val="40000"/>
                        <a:lumOff val="60000"/>
                      </a:schemeClr>
                    </a:solidFill>
                  </a:tcPr>
                </a:tc>
                <a:extLst>
                  <a:ext uri="{0D108BD9-81ED-4DB2-BD59-A6C34878D82A}">
                    <a16:rowId xmlns:a16="http://schemas.microsoft.com/office/drawing/2014/main" val="793048748"/>
                  </a:ext>
                </a:extLst>
              </a:tr>
              <a:tr h="302003">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Non-repudiation</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endParaRPr lang="en-US" sz="2000" dirty="0">
                        <a:effectLst/>
                        <a:latin typeface="Roboto" panose="02000000000000000000" pitchFamily="2" charset="0"/>
                        <a:ea typeface="Roboto" panose="02000000000000000000" pitchFamily="2" charset="0"/>
                      </a:endParaRPr>
                    </a:p>
                  </a:txBody>
                  <a:tcPr marL="45720" marR="45720" anchor="b">
                    <a:noFill/>
                  </a:tcPr>
                </a:tc>
                <a:extLst>
                  <a:ext uri="{0D108BD9-81ED-4DB2-BD59-A6C34878D82A}">
                    <a16:rowId xmlns:a16="http://schemas.microsoft.com/office/drawing/2014/main" val="3624796865"/>
                  </a:ext>
                </a:extLst>
              </a:tr>
              <a:tr h="344729">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Authenticity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endParaRPr lang="en-US" sz="2000" dirty="0">
                        <a:effectLst/>
                        <a:latin typeface="Roboto" panose="02000000000000000000" pitchFamily="2" charset="0"/>
                        <a:ea typeface="Roboto" panose="02000000000000000000" pitchFamily="2" charset="0"/>
                      </a:endParaRPr>
                    </a:p>
                  </a:txBody>
                  <a:tcPr marL="45720" marR="45720" anchor="b">
                    <a:solidFill>
                      <a:schemeClr val="bg2">
                        <a:lumMod val="40000"/>
                        <a:lumOff val="60000"/>
                      </a:schemeClr>
                    </a:solidFill>
                  </a:tcPr>
                </a:tc>
                <a:extLst>
                  <a:ext uri="{0D108BD9-81ED-4DB2-BD59-A6C34878D82A}">
                    <a16:rowId xmlns:a16="http://schemas.microsoft.com/office/drawing/2014/main" val="2683080927"/>
                  </a:ext>
                </a:extLst>
              </a:tr>
              <a:tr h="117446">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Accountability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endParaRPr lang="en-US" sz="2000" dirty="0">
                        <a:effectLst/>
                        <a:latin typeface="Roboto" panose="02000000000000000000" pitchFamily="2" charset="0"/>
                        <a:ea typeface="Roboto" panose="02000000000000000000" pitchFamily="2" charset="0"/>
                      </a:endParaRPr>
                    </a:p>
                  </a:txBody>
                  <a:tcPr marL="45720" marR="45720" anchor="b">
                    <a:noFill/>
                  </a:tcPr>
                </a:tc>
                <a:extLst>
                  <a:ext uri="{0D108BD9-81ED-4DB2-BD59-A6C34878D82A}">
                    <a16:rowId xmlns:a16="http://schemas.microsoft.com/office/drawing/2014/main" val="569586235"/>
                  </a:ext>
                </a:extLst>
              </a:tr>
              <a:tr h="202116">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Authorization</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noFill/>
                  </a:tcPr>
                </a:tc>
                <a:tc>
                  <a:txBody>
                    <a:bodyPr/>
                    <a:lstStyle/>
                    <a:p>
                      <a:pPr marL="0" marR="0">
                        <a:lnSpc>
                          <a:spcPct val="115000"/>
                        </a:lnSpc>
                        <a:spcBef>
                          <a:spcPts val="0"/>
                        </a:spcBef>
                        <a:spcAft>
                          <a:spcPts val="0"/>
                        </a:spcAft>
                      </a:pPr>
                      <a:endParaRPr lang="en-US" sz="2000" dirty="0">
                        <a:effectLst/>
                        <a:latin typeface="Roboto" panose="02000000000000000000" pitchFamily="2" charset="0"/>
                        <a:ea typeface="Roboto" panose="02000000000000000000" pitchFamily="2" charset="0"/>
                      </a:endParaRPr>
                    </a:p>
                  </a:txBody>
                  <a:tcPr marL="45720" marR="45720" anchor="b">
                    <a:noFill/>
                  </a:tcPr>
                </a:tc>
                <a:extLst>
                  <a:ext uri="{0D108BD9-81ED-4DB2-BD59-A6C34878D82A}">
                    <a16:rowId xmlns:a16="http://schemas.microsoft.com/office/drawing/2014/main" val="2163386789"/>
                  </a:ext>
                </a:extLst>
              </a:tr>
            </a:tbl>
          </a:graphicData>
        </a:graphic>
      </p:graphicFrame>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Identifying Requirement Needs – Physical Layer</a:t>
            </a:r>
            <a:endParaRPr dirty="0"/>
          </a:p>
        </p:txBody>
      </p:sp>
      <p:sp>
        <p:nvSpPr>
          <p:cNvPr id="2" name="Rectangle 1">
            <a:extLst>
              <a:ext uri="{FF2B5EF4-FFF2-40B4-BE49-F238E27FC236}">
                <a16:creationId xmlns:a16="http://schemas.microsoft.com/office/drawing/2014/main" id="{E509C779-E73C-895C-5827-7146F5EF7E42}"/>
              </a:ext>
            </a:extLst>
          </p:cNvPr>
          <p:cNvSpPr/>
          <p:nvPr/>
        </p:nvSpPr>
        <p:spPr>
          <a:xfrm>
            <a:off x="3248025" y="1023183"/>
            <a:ext cx="1990725" cy="24439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646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Use Cases</a:t>
            </a:r>
            <a:endParaRPr dirty="0"/>
          </a:p>
        </p:txBody>
      </p:sp>
    </p:spTree>
    <p:extLst>
      <p:ext uri="{BB962C8B-B14F-4D97-AF65-F5344CB8AC3E}">
        <p14:creationId xmlns:p14="http://schemas.microsoft.com/office/powerpoint/2010/main" val="1365130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AEE76D70-1D3D-2FF6-CC3D-07A9585FBC52}"/>
              </a:ext>
            </a:extLst>
          </p:cNvPr>
          <p:cNvPicPr>
            <a:picLocks noChangeAspect="1"/>
          </p:cNvPicPr>
          <p:nvPr/>
        </p:nvPicPr>
        <p:blipFill>
          <a:blip r:embed="rId3"/>
          <a:stretch>
            <a:fillRect/>
          </a:stretch>
        </p:blipFill>
        <p:spPr>
          <a:xfrm>
            <a:off x="2950952" y="1076379"/>
            <a:ext cx="6286917" cy="5320937"/>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Use Case - Risk</a:t>
            </a:r>
            <a:endParaRPr dirty="0"/>
          </a:p>
        </p:txBody>
      </p:sp>
    </p:spTree>
    <p:extLst>
      <p:ext uri="{BB962C8B-B14F-4D97-AF65-F5344CB8AC3E}">
        <p14:creationId xmlns:p14="http://schemas.microsoft.com/office/powerpoint/2010/main" val="3791814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24280217-C17A-7366-9963-70529B880229}"/>
              </a:ext>
            </a:extLst>
          </p:cNvPr>
          <p:cNvPicPr>
            <a:picLocks noChangeAspect="1"/>
          </p:cNvPicPr>
          <p:nvPr/>
        </p:nvPicPr>
        <p:blipFill>
          <a:blip r:embed="rId3"/>
          <a:stretch>
            <a:fillRect/>
          </a:stretch>
        </p:blipFill>
        <p:spPr>
          <a:xfrm>
            <a:off x="2950953" y="1076379"/>
            <a:ext cx="6286918" cy="5320937"/>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Use Case - Development</a:t>
            </a:r>
            <a:endParaRPr dirty="0"/>
          </a:p>
        </p:txBody>
      </p:sp>
    </p:spTree>
    <p:extLst>
      <p:ext uri="{BB962C8B-B14F-4D97-AF65-F5344CB8AC3E}">
        <p14:creationId xmlns:p14="http://schemas.microsoft.com/office/powerpoint/2010/main" val="2027516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16CC3D6C-42E6-FF4A-E21C-27788F4908CB}"/>
              </a:ext>
            </a:extLst>
          </p:cNvPr>
          <p:cNvPicPr>
            <a:picLocks noChangeAspect="1"/>
          </p:cNvPicPr>
          <p:nvPr/>
        </p:nvPicPr>
        <p:blipFill>
          <a:blip r:embed="rId3"/>
          <a:stretch>
            <a:fillRect/>
          </a:stretch>
        </p:blipFill>
        <p:spPr>
          <a:xfrm>
            <a:off x="2950953" y="1076379"/>
            <a:ext cx="6286918" cy="5320937"/>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Use Case - Verification</a:t>
            </a:r>
            <a:endParaRPr dirty="0"/>
          </a:p>
        </p:txBody>
      </p:sp>
    </p:spTree>
    <p:extLst>
      <p:ext uri="{BB962C8B-B14F-4D97-AF65-F5344CB8AC3E}">
        <p14:creationId xmlns:p14="http://schemas.microsoft.com/office/powerpoint/2010/main" val="2840990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Summary</a:t>
            </a:r>
            <a:endParaRPr dirty="0"/>
          </a:p>
        </p:txBody>
      </p:sp>
      <p:sp>
        <p:nvSpPr>
          <p:cNvPr id="2" name="TextBox 1">
            <a:extLst>
              <a:ext uri="{FF2B5EF4-FFF2-40B4-BE49-F238E27FC236}">
                <a16:creationId xmlns:a16="http://schemas.microsoft.com/office/drawing/2014/main" id="{7815AB7C-3B20-E395-B8D1-B8413068BE32}"/>
              </a:ext>
            </a:extLst>
          </p:cNvPr>
          <p:cNvSpPr txBox="1"/>
          <p:nvPr/>
        </p:nvSpPr>
        <p:spPr>
          <a:xfrm>
            <a:off x="455618" y="1437554"/>
            <a:ext cx="7800853" cy="1692771"/>
          </a:xfrm>
          <a:prstGeom prst="rect">
            <a:avLst/>
          </a:prstGeom>
          <a:noFill/>
        </p:spPr>
        <p:txBody>
          <a:bodyPr wrap="none" rtlCol="0">
            <a:spAutoFit/>
          </a:bodyPr>
          <a:lstStyle/>
          <a:p>
            <a:pPr marL="236538" indent="-236538">
              <a:spcAft>
                <a:spcPts val="1200"/>
              </a:spcAft>
              <a:buFont typeface="Arial" panose="020B0604020202020204" pitchFamily="34" charset="0"/>
              <a:buChar char="•"/>
            </a:pPr>
            <a:r>
              <a:rPr lang="en-US" sz="2800" dirty="0">
                <a:solidFill>
                  <a:schemeClr val="tx1"/>
                </a:solidFill>
              </a:rPr>
              <a:t>Decomposition matters (asset, property, layer)</a:t>
            </a:r>
          </a:p>
          <a:p>
            <a:pPr marL="236538" indent="-236538">
              <a:spcAft>
                <a:spcPts val="1200"/>
              </a:spcAft>
              <a:buFont typeface="Arial" panose="020B0604020202020204" pitchFamily="34" charset="0"/>
              <a:buChar char="•"/>
            </a:pPr>
            <a:r>
              <a:rPr lang="en-US" sz="2800" dirty="0">
                <a:solidFill>
                  <a:schemeClr val="tx1"/>
                </a:solidFill>
              </a:rPr>
              <a:t>Decomposition maps to reality</a:t>
            </a:r>
          </a:p>
          <a:p>
            <a:pPr marL="236538" indent="-236538">
              <a:spcAft>
                <a:spcPts val="1200"/>
              </a:spcAft>
              <a:buFont typeface="Arial" panose="020B0604020202020204" pitchFamily="34" charset="0"/>
              <a:buChar char="•"/>
            </a:pPr>
            <a:r>
              <a:rPr lang="en-US" sz="2800" dirty="0">
                <a:solidFill>
                  <a:schemeClr val="tx1"/>
                </a:solidFill>
              </a:rPr>
              <a:t>Requirements chosen with intent </a:t>
            </a:r>
          </a:p>
        </p:txBody>
      </p:sp>
    </p:spTree>
    <p:extLst>
      <p:ext uri="{BB962C8B-B14F-4D97-AF65-F5344CB8AC3E}">
        <p14:creationId xmlns:p14="http://schemas.microsoft.com/office/powerpoint/2010/main" val="170359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3"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https://github.com/nutonomy/AVCDL </a:t>
            </a:r>
          </a:p>
        </p:txBody>
      </p:sp>
      <p:pic>
        <p:nvPicPr>
          <p:cNvPr id="5" name="Picture 4">
            <a:extLst>
              <a:ext uri="{FF2B5EF4-FFF2-40B4-BE49-F238E27FC236}">
                <a16:creationId xmlns:a16="http://schemas.microsoft.com/office/drawing/2014/main" id="{591B9DF4-68DC-A886-45C2-BCA27E1CF7C1}"/>
              </a:ext>
            </a:extLst>
          </p:cNvPr>
          <p:cNvPicPr>
            <a:picLocks noChangeAspect="1"/>
          </p:cNvPicPr>
          <p:nvPr/>
        </p:nvPicPr>
        <p:blipFill>
          <a:blip r:embed="rId3"/>
          <a:stretch>
            <a:fillRect/>
          </a:stretch>
        </p:blipFill>
        <p:spPr>
          <a:xfrm>
            <a:off x="2017744" y="985083"/>
            <a:ext cx="8153335" cy="577845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1660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Next Steps</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396230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4)</a:t>
            </a:r>
            <a:endParaRPr dirty="0"/>
          </a:p>
        </p:txBody>
      </p:sp>
      <p:sp>
        <p:nvSpPr>
          <p:cNvPr id="2" name="Google Shape;879;p147">
            <a:extLst>
              <a:ext uri="{FF2B5EF4-FFF2-40B4-BE49-F238E27FC236}">
                <a16:creationId xmlns:a16="http://schemas.microsoft.com/office/drawing/2014/main" id="{EE699A1B-DC13-C84D-9B67-3E4E126EE2B9}"/>
              </a:ext>
            </a:extLst>
          </p:cNvPr>
          <p:cNvSpPr txBox="1">
            <a:spLocks/>
          </p:cNvSpPr>
          <p:nvPr/>
        </p:nvSpPr>
        <p:spPr>
          <a:xfrm>
            <a:off x="455616" y="1146448"/>
            <a:ext cx="11277592" cy="523220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AVCDL primary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Global Security Requirements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Understanding the Extended CIA Working Model (AVCDL elaboration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cybersecurity requirements per taxonomy (AVCDL working material spreadsheet)</a:t>
            </a:r>
          </a:p>
          <a:p>
            <a:pPr marL="0" indent="0">
              <a:spcBef>
                <a:spcPts val="0"/>
              </a:spcBef>
            </a:pPr>
            <a:r>
              <a:rPr lang="en-US" b="1" dirty="0"/>
              <a:t>Proposal for a Recommendation on Cyber Security</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https://www.unece.org/fileadmin/DAM/trans/doc/2019/wp29grva/ECE-TRANS-WP29-GRVA-2019-02e.pdf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 Vulnerable System: The History of Information Security in the Computer Age</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https://www.amazon.com/dp/1501758942</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The Protection of Information in Computer Systems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http://cs.uccs.edu/~cs691/designPrinciples/ProtectionOfInformationInComputerSystems1975.pdf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On the implementation of security measures in information systems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https://ecommons.cornell.edu/bitstream/handle/1813/5964/71-120.pdf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Security and Privacy in Computer Systems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https://www.rand.org/content/dam/rand/pubs/papers/2005/P3544.pdf</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400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4)</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547842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On Distributed Communication: IX. Security, Secrecy, and Tamper-free considerations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https://www.rand.org/content/dam/rand/pubs/research_memoranda/2006/RM3765.pdf</a:t>
            </a:r>
            <a:r>
              <a:rPr lang="en-US" sz="1400" b="1" dirty="0">
                <a:latin typeface="Courier New" panose="02070309020205020404" pitchFamily="49" charset="0"/>
                <a:cs typeface="Courier New" panose="02070309020205020404" pitchFamily="49" charset="0"/>
              </a:rPr>
              <a:t> </a:t>
            </a:r>
            <a:endParaRPr lang="en-US" b="1" dirty="0"/>
          </a:p>
          <a:p>
            <a:pPr marL="0" indent="0">
              <a:spcBef>
                <a:spcPts val="0"/>
              </a:spcBef>
            </a:pPr>
            <a:r>
              <a:rPr lang="en-US" b="1" dirty="0"/>
              <a:t>Department of Defense Trusted Computer System Evaluation Criteria</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https://upload.wikimedia.org/wikipedia/commons/4/4f/Trusted_Computer_System_Evaluation_Criteria_CSC-STD-001-83.pdf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NIST SP 800-33 - Underlying Technical Models for Information Technology Security</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https://nvlpubs.nist.gov/nistpubs/Legacy/SP/nistspecialpublication800-33.pdf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The Security Development Lifecycle</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https://www.amazon.com/dp/0735622140</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44 U.S.C. section 3542. Definitions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https://www.govinfo.gov/content/pkg/USCODE-2011-title44/pdf/USCODE-2011-title44-chap35-subchapIII-sec3542.pdf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Our Excessively Simplistic Information Security Model and How to Fix It</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https://www.bluetoad.com/publication/?m=1336&amp;i=41813&amp;p=12&amp;ver=html5</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Organizational effects and management of information security</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9"/>
              </a:rPr>
              <a:t>https://www.diva-portal.org/smash/get/diva2:1148330/FULLTEXT01.pdf</a:t>
            </a:r>
            <a:r>
              <a:rPr lang="en-US" sz="1400" b="1" dirty="0">
                <a:latin typeface="Courier New" panose="02070309020205020404" pitchFamily="49" charset="0"/>
                <a:cs typeface="Courier New" panose="02070309020205020404" pitchFamily="49" charset="0"/>
              </a:rPr>
              <a:t> </a:t>
            </a:r>
          </a:p>
          <a:p>
            <a:pPr marL="0" indent="0">
              <a:spcBef>
                <a:spcPts val="0"/>
              </a:spcBef>
            </a:pPr>
            <a:endParaRPr lang="en-US" b="1" dirty="0"/>
          </a:p>
        </p:txBody>
      </p:sp>
    </p:spTree>
    <p:extLst>
      <p:ext uri="{BB962C8B-B14F-4D97-AF65-F5344CB8AC3E}">
        <p14:creationId xmlns:p14="http://schemas.microsoft.com/office/powerpoint/2010/main" val="3513108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9957D458-CB2C-61D8-9CB4-87F23EA239E8}"/>
              </a:ext>
            </a:extLst>
          </p:cNvPr>
          <p:cNvPicPr>
            <a:picLocks noChangeAspect="1"/>
          </p:cNvPicPr>
          <p:nvPr/>
        </p:nvPicPr>
        <p:blipFill rotWithShape="1">
          <a:blip r:embed="rId3"/>
          <a:srcRect r="5474" b="15058"/>
          <a:stretch/>
        </p:blipFill>
        <p:spPr>
          <a:xfrm>
            <a:off x="0" y="0"/>
            <a:ext cx="12188825"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endParaRPr dirty="0"/>
          </a:p>
        </p:txBody>
      </p:sp>
      <p:sp>
        <p:nvSpPr>
          <p:cNvPr id="5" name="TextBox 4">
            <a:extLst>
              <a:ext uri="{FF2B5EF4-FFF2-40B4-BE49-F238E27FC236}">
                <a16:creationId xmlns:a16="http://schemas.microsoft.com/office/drawing/2014/main" id="{D266A113-8B7C-E4FE-70B7-4A939C66B8EE}"/>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Library Stacks (8145376020) </a:t>
            </a:r>
            <a:r>
              <a:rPr lang="en-US" sz="1100" dirty="0">
                <a:solidFill>
                  <a:srgbClr val="FFFAB2"/>
                </a:solidFill>
              </a:rPr>
              <a:t>(link in references) </a:t>
            </a:r>
          </a:p>
        </p:txBody>
      </p:sp>
    </p:spTree>
    <p:extLst>
      <p:ext uri="{BB962C8B-B14F-4D97-AF65-F5344CB8AC3E}">
        <p14:creationId xmlns:p14="http://schemas.microsoft.com/office/powerpoint/2010/main" val="3333391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(3 of 4)</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547842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(OICA-CLEPA) Table on CS threats - </a:t>
            </a:r>
            <a:r>
              <a:rPr lang="en-US" b="1" dirty="0" err="1"/>
              <a:t>ext</a:t>
            </a:r>
            <a:r>
              <a:rPr lang="en-US" b="1" dirty="0"/>
              <a:t> CIA approach + mitigations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https://wiki.unece.org/download/attachments/44269826/TFCS-06-10%20%28OICA-CLEPA%29%20Table%20on%20CS%20threats%20-%20ext%20CIA%20approach%20%2B%20mitigations.xlsx?api=v2</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Distributed Immutable Ephemeral - New Paradigms for the Next Era of Security</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https://www.slideshare.net/sounilyu/distributed-immutable-ephemeral-new-paradigms-for-the-next-era-of-security</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Secure Systems Development with UML</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https://www.amazon.com/dp/3540007016</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Specifying Reusable Security Requirements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https://www.jot.fm/issues/issue_2004_01/column6.pdf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Security Quality Requirements Engineering (SQUARE) Methodology</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https://resources.sei.cmu.edu/asset_files/technicalreport/2005_005_001_14594.pdf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A Taxonomy of Software Security Requirements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https://repositorio.unal.edu.co/handle/unal/24281</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ISO/IEC-7498-2, Information technology – Open Systems Interconnection – Basic Reference Model — Part 2: Security Architecture</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9"/>
              </a:rPr>
              <a:t>https://www.iso.org/standard/14256.html</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606971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(4 of 4)</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307776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ITU TR X-800, Security Architecture for Open Systems Interconnection for CCITT Applications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https://www.itu.int/rec/dologin_pub.asp?lang=e&amp;id=T-REC-X.800-199103-I!!PDF-E&amp;type=items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Darts in a dartboard</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https://commons.wikimedia.org/wiki/File:Darts_in_a_dartboard.jpg</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Paperwork - by Tom Ventura</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https://commons.wikimedia.org/wiki/File:Paperwork_-_by_Tom_Ventura.jpg</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Library Stacks (8145376020)</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https://commons.wikimedia.org/wiki/File:Library_Stacks_(8145376020).jpg</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5730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6DBD7D20-7750-179C-ABA5-7AEC03509E3A}"/>
              </a:ext>
            </a:extLst>
          </p:cNvPr>
          <p:cNvPicPr>
            <a:picLocks noChangeAspect="1"/>
          </p:cNvPicPr>
          <p:nvPr/>
        </p:nvPicPr>
        <p:blipFill>
          <a:blip r:embed="rId3"/>
          <a:stretch>
            <a:fillRect/>
          </a:stretch>
        </p:blipFill>
        <p:spPr>
          <a:xfrm>
            <a:off x="1695205" y="1658800"/>
            <a:ext cx="8798404" cy="3540393"/>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Control Points</a:t>
            </a:r>
            <a:endParaRPr dirty="0"/>
          </a:p>
        </p:txBody>
      </p:sp>
    </p:spTree>
    <p:extLst>
      <p:ext uri="{BB962C8B-B14F-4D97-AF65-F5344CB8AC3E}">
        <p14:creationId xmlns:p14="http://schemas.microsoft.com/office/powerpoint/2010/main" val="126467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43B12946-DAD5-2220-62E9-8F54A67E5AD9}"/>
              </a:ext>
            </a:extLst>
          </p:cNvPr>
          <p:cNvPicPr>
            <a:picLocks noChangeAspect="1"/>
          </p:cNvPicPr>
          <p:nvPr/>
        </p:nvPicPr>
        <p:blipFill>
          <a:blip r:embed="rId3"/>
          <a:stretch>
            <a:fillRect/>
          </a:stretch>
        </p:blipFill>
        <p:spPr>
          <a:xfrm>
            <a:off x="1695204" y="1658800"/>
            <a:ext cx="8798406" cy="354039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Control Points (data in motion)</a:t>
            </a:r>
            <a:endParaRPr dirty="0"/>
          </a:p>
        </p:txBody>
      </p:sp>
    </p:spTree>
    <p:extLst>
      <p:ext uri="{BB962C8B-B14F-4D97-AF65-F5344CB8AC3E}">
        <p14:creationId xmlns:p14="http://schemas.microsoft.com/office/powerpoint/2010/main" val="8794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C8323B48-4FD2-7728-C01D-9AED30356FB8}"/>
              </a:ext>
            </a:extLst>
          </p:cNvPr>
          <p:cNvPicPr>
            <a:picLocks noChangeAspect="1"/>
          </p:cNvPicPr>
          <p:nvPr/>
        </p:nvPicPr>
        <p:blipFill>
          <a:blip r:embed="rId3"/>
          <a:stretch>
            <a:fillRect/>
          </a:stretch>
        </p:blipFill>
        <p:spPr>
          <a:xfrm>
            <a:off x="1695205" y="1658800"/>
            <a:ext cx="8798409" cy="354039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Control Points (data at rest)</a:t>
            </a:r>
            <a:endParaRPr dirty="0"/>
          </a:p>
        </p:txBody>
      </p:sp>
    </p:spTree>
    <p:extLst>
      <p:ext uri="{BB962C8B-B14F-4D97-AF65-F5344CB8AC3E}">
        <p14:creationId xmlns:p14="http://schemas.microsoft.com/office/powerpoint/2010/main" val="3960316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B2EB7BCE-35C0-163F-762C-A8DC89C4A2AA}"/>
              </a:ext>
            </a:extLst>
          </p:cNvPr>
          <p:cNvPicPr>
            <a:picLocks noChangeAspect="1"/>
          </p:cNvPicPr>
          <p:nvPr/>
        </p:nvPicPr>
        <p:blipFill>
          <a:blip r:embed="rId3"/>
          <a:stretch>
            <a:fillRect/>
          </a:stretch>
        </p:blipFill>
        <p:spPr>
          <a:xfrm>
            <a:off x="1695206" y="1658802"/>
            <a:ext cx="8798411" cy="354039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Control Points (data in use)</a:t>
            </a:r>
            <a:endParaRPr dirty="0"/>
          </a:p>
        </p:txBody>
      </p:sp>
    </p:spTree>
    <p:extLst>
      <p:ext uri="{BB962C8B-B14F-4D97-AF65-F5344CB8AC3E}">
        <p14:creationId xmlns:p14="http://schemas.microsoft.com/office/powerpoint/2010/main" val="21633270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283370</TotalTime>
  <Words>14810</Words>
  <Application>Microsoft Macintosh PowerPoint</Application>
  <PresentationFormat>Custom</PresentationFormat>
  <Paragraphs>2442</Paragraphs>
  <Slides>51</Slides>
  <Notes>51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51</vt:i4>
      </vt:variant>
    </vt:vector>
  </HeadingPairs>
  <TitlesOfParts>
    <vt:vector size="62" baseType="lpstr">
      <vt:lpstr>Poppins Medium</vt:lpstr>
      <vt:lpstr>Arial</vt:lpstr>
      <vt:lpstr>Roboto Medium</vt:lpstr>
      <vt:lpstr>Roboto Light</vt:lpstr>
      <vt:lpstr>Roboto</vt:lpstr>
      <vt:lpstr>Calibri</vt:lpstr>
      <vt:lpstr>Merriweather Sans</vt:lpstr>
      <vt:lpstr>Courier New</vt:lpstr>
      <vt:lpstr>Simple Light</vt:lpstr>
      <vt:lpstr>Motional Masters</vt:lpstr>
      <vt:lpstr>Motional Masters</vt:lpstr>
      <vt:lpstr>Cybersecurity Requirements Taxonomy</vt:lpstr>
      <vt:lpstr>Training Path</vt:lpstr>
      <vt:lpstr>Introduction</vt:lpstr>
      <vt:lpstr>Introduction</vt:lpstr>
      <vt:lpstr>Introduction</vt:lpstr>
      <vt:lpstr>Cybersecurity Control Points</vt:lpstr>
      <vt:lpstr>Cybersecurity Control Points (data in motion)</vt:lpstr>
      <vt:lpstr>Cybersecurity Control Points (data at rest)</vt:lpstr>
      <vt:lpstr>Cybersecurity Control Points (data in use)</vt:lpstr>
      <vt:lpstr>Cybersecurity Control Points</vt:lpstr>
      <vt:lpstr>Asset Classes</vt:lpstr>
      <vt:lpstr>Cybersecurity Properties</vt:lpstr>
      <vt:lpstr>Cybersecurity Properties (CIA)</vt:lpstr>
      <vt:lpstr>Cybersecurity Properties Timeline</vt:lpstr>
      <vt:lpstr>Security Services Model *</vt:lpstr>
      <vt:lpstr>Nested CIA</vt:lpstr>
      <vt:lpstr>Nested CIA</vt:lpstr>
      <vt:lpstr>Extended CIA</vt:lpstr>
      <vt:lpstr>Cybersecurity Properties</vt:lpstr>
      <vt:lpstr>Resource Access Working Model</vt:lpstr>
      <vt:lpstr>Resource Access Working Model</vt:lpstr>
      <vt:lpstr>Resource Access Working Model</vt:lpstr>
      <vt:lpstr>Resource Access Working Model</vt:lpstr>
      <vt:lpstr>Resource Access Working Model</vt:lpstr>
      <vt:lpstr>Combining Property and Asset</vt:lpstr>
      <vt:lpstr>Same Problem – Different Floor</vt:lpstr>
      <vt:lpstr>Same Problem – Different Floor</vt:lpstr>
      <vt:lpstr>Same Problem – Different Floor</vt:lpstr>
      <vt:lpstr>Same Problem – Different Floor</vt:lpstr>
      <vt:lpstr>Same Problem – Different Floor</vt:lpstr>
      <vt:lpstr>Same Problem – Different Floor</vt:lpstr>
      <vt:lpstr>Same Problem – Different Floor</vt:lpstr>
      <vt:lpstr>Same Problem – Different Floor</vt:lpstr>
      <vt:lpstr>Layers</vt:lpstr>
      <vt:lpstr>Layers</vt:lpstr>
      <vt:lpstr>Taxonomy Space</vt:lpstr>
      <vt:lpstr>Identifying Requirement Needs</vt:lpstr>
      <vt:lpstr>Identifying Requirement Needs – Application Layer</vt:lpstr>
      <vt:lpstr>Identifying Requirement Needs – Protocol / Network Layers</vt:lpstr>
      <vt:lpstr>Identifying Requirement Needs – Physical Layer</vt:lpstr>
      <vt:lpstr>Use Cases</vt:lpstr>
      <vt:lpstr>Use Case - Risk</vt:lpstr>
      <vt:lpstr>Use Case - Development</vt:lpstr>
      <vt:lpstr>Use Case - Verification</vt:lpstr>
      <vt:lpstr>Summary</vt:lpstr>
      <vt:lpstr>AVCDL on GitHub</vt:lpstr>
      <vt:lpstr>Next Steps</vt:lpstr>
      <vt:lpstr>References (1 of 4)</vt:lpstr>
      <vt:lpstr>References (2 of 4)</vt:lpstr>
      <vt:lpstr>References (3 of 4)</vt:lpstr>
      <vt:lpstr>References (4 of 4)</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Taxonomy (training)</dc:title>
  <dc:subject>cybersecurity requirements taxonomy</dc:subject>
  <dc:creator>Charles Wilson</dc:creator>
  <cp:keywords>cybersecurity, requirements taxonomy</cp:keywords>
  <dc:description>This work was created by Motional and is licensed under the Creative Commons Attribution-Share Alike (CC BY-SA-4.0) License.
https://creativecommons.org/licenses/by/4.0/legalcode
</dc:description>
  <cp:lastModifiedBy>Charles Wilson</cp:lastModifiedBy>
  <cp:revision>503</cp:revision>
  <cp:lastPrinted>2023-11-28T15:15:13Z</cp:lastPrinted>
  <dcterms:modified xsi:type="dcterms:W3CDTF">2023-12-01T17:36:22Z</dcterms:modified>
  <cp:category>cybersecurity</cp:category>
</cp:coreProperties>
</file>